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2" r:id="rId1"/>
  </p:sldMasterIdLst>
  <p:notesMasterIdLst>
    <p:notesMasterId r:id="rId135"/>
  </p:notesMasterIdLst>
  <p:sldIdLst>
    <p:sldId id="1126" r:id="rId2"/>
    <p:sldId id="1385" r:id="rId3"/>
    <p:sldId id="1254" r:id="rId4"/>
    <p:sldId id="1184" r:id="rId5"/>
    <p:sldId id="1185" r:id="rId6"/>
    <p:sldId id="1186" r:id="rId7"/>
    <p:sldId id="1271" r:id="rId8"/>
    <p:sldId id="1187" r:id="rId9"/>
    <p:sldId id="1191" r:id="rId10"/>
    <p:sldId id="1192" r:id="rId11"/>
    <p:sldId id="1193" r:id="rId12"/>
    <p:sldId id="1194" r:id="rId13"/>
    <p:sldId id="1195" r:id="rId14"/>
    <p:sldId id="1196" r:id="rId15"/>
    <p:sldId id="1272" r:id="rId16"/>
    <p:sldId id="1197" r:id="rId17"/>
    <p:sldId id="1198" r:id="rId18"/>
    <p:sldId id="1199" r:id="rId19"/>
    <p:sldId id="1200" r:id="rId20"/>
    <p:sldId id="1201" r:id="rId21"/>
    <p:sldId id="1273" r:id="rId22"/>
    <p:sldId id="1202" r:id="rId23"/>
    <p:sldId id="1203" r:id="rId24"/>
    <p:sldId id="1204" r:id="rId25"/>
    <p:sldId id="1274" r:id="rId26"/>
    <p:sldId id="1205" r:id="rId27"/>
    <p:sldId id="1206" r:id="rId28"/>
    <p:sldId id="1207" r:id="rId29"/>
    <p:sldId id="1208" r:id="rId30"/>
    <p:sldId id="1209" r:id="rId31"/>
    <p:sldId id="1211" r:id="rId32"/>
    <p:sldId id="1212" r:id="rId33"/>
    <p:sldId id="1213" r:id="rId34"/>
    <p:sldId id="1214" r:id="rId35"/>
    <p:sldId id="1215" r:id="rId36"/>
    <p:sldId id="1216" r:id="rId37"/>
    <p:sldId id="1217" r:id="rId38"/>
    <p:sldId id="1468" r:id="rId39"/>
    <p:sldId id="1469" r:id="rId40"/>
    <p:sldId id="1512" r:id="rId41"/>
    <p:sldId id="1513" r:id="rId42"/>
    <p:sldId id="1470" r:id="rId43"/>
    <p:sldId id="1471" r:id="rId44"/>
    <p:sldId id="1472" r:id="rId45"/>
    <p:sldId id="1473" r:id="rId46"/>
    <p:sldId id="1474" r:id="rId47"/>
    <p:sldId id="1475" r:id="rId48"/>
    <p:sldId id="1476" r:id="rId49"/>
    <p:sldId id="1477" r:id="rId50"/>
    <p:sldId id="1478" r:id="rId51"/>
    <p:sldId id="1479" r:id="rId52"/>
    <p:sldId id="1480" r:id="rId53"/>
    <p:sldId id="1481" r:id="rId54"/>
    <p:sldId id="1482" r:id="rId55"/>
    <p:sldId id="1483" r:id="rId56"/>
    <p:sldId id="1484" r:id="rId57"/>
    <p:sldId id="1485" r:id="rId58"/>
    <p:sldId id="1486" r:id="rId59"/>
    <p:sldId id="1487" r:id="rId60"/>
    <p:sldId id="1488" r:id="rId61"/>
    <p:sldId id="1489" r:id="rId62"/>
    <p:sldId id="1490" r:id="rId63"/>
    <p:sldId id="1491" r:id="rId64"/>
    <p:sldId id="1492" r:id="rId65"/>
    <p:sldId id="1493" r:id="rId66"/>
    <p:sldId id="1494" r:id="rId67"/>
    <p:sldId id="1495" r:id="rId68"/>
    <p:sldId id="1496" r:id="rId69"/>
    <p:sldId id="1497" r:id="rId70"/>
    <p:sldId id="1498" r:id="rId71"/>
    <p:sldId id="1503" r:id="rId72"/>
    <p:sldId id="1504" r:id="rId73"/>
    <p:sldId id="1505" r:id="rId74"/>
    <p:sldId id="1509" r:id="rId75"/>
    <p:sldId id="1510" r:id="rId76"/>
    <p:sldId id="1511" r:id="rId77"/>
    <p:sldId id="1467" r:id="rId78"/>
    <p:sldId id="1270" r:id="rId79"/>
    <p:sldId id="1279" r:id="rId80"/>
    <p:sldId id="1280" r:id="rId81"/>
    <p:sldId id="1281" r:id="rId82"/>
    <p:sldId id="1282" r:id="rId83"/>
    <p:sldId id="1284" r:id="rId84"/>
    <p:sldId id="1285" r:id="rId85"/>
    <p:sldId id="1287" r:id="rId86"/>
    <p:sldId id="1288" r:id="rId87"/>
    <p:sldId id="1289" r:id="rId88"/>
    <p:sldId id="1291" r:id="rId89"/>
    <p:sldId id="1293" r:id="rId90"/>
    <p:sldId id="1295" r:id="rId91"/>
    <p:sldId id="1296" r:id="rId92"/>
    <p:sldId id="1298" r:id="rId93"/>
    <p:sldId id="1299" r:id="rId94"/>
    <p:sldId id="1301" r:id="rId95"/>
    <p:sldId id="1303" r:id="rId96"/>
    <p:sldId id="1304" r:id="rId97"/>
    <p:sldId id="1306" r:id="rId98"/>
    <p:sldId id="1307" r:id="rId99"/>
    <p:sldId id="1308" r:id="rId100"/>
    <p:sldId id="1309" r:id="rId101"/>
    <p:sldId id="1310" r:id="rId102"/>
    <p:sldId id="1311" r:id="rId103"/>
    <p:sldId id="1178" r:id="rId104"/>
    <p:sldId id="1313" r:id="rId105"/>
    <p:sldId id="1314" r:id="rId106"/>
    <p:sldId id="1382" r:id="rId107"/>
    <p:sldId id="1383" r:id="rId108"/>
    <p:sldId id="1316" r:id="rId109"/>
    <p:sldId id="1317" r:id="rId110"/>
    <p:sldId id="1318" r:id="rId111"/>
    <p:sldId id="1319" r:id="rId112"/>
    <p:sldId id="1321" r:id="rId113"/>
    <p:sldId id="1322" r:id="rId114"/>
    <p:sldId id="1380" r:id="rId115"/>
    <p:sldId id="1323" r:id="rId116"/>
    <p:sldId id="1324" r:id="rId117"/>
    <p:sldId id="1325" r:id="rId118"/>
    <p:sldId id="1326" r:id="rId119"/>
    <p:sldId id="1336" r:id="rId120"/>
    <p:sldId id="1337" r:id="rId121"/>
    <p:sldId id="1338" r:id="rId122"/>
    <p:sldId id="1341" r:id="rId123"/>
    <p:sldId id="1381" r:id="rId124"/>
    <p:sldId id="1465" r:id="rId125"/>
    <p:sldId id="1457" r:id="rId126"/>
    <p:sldId id="1458" r:id="rId127"/>
    <p:sldId id="1459" r:id="rId128"/>
    <p:sldId id="1460" r:id="rId129"/>
    <p:sldId id="1461" r:id="rId130"/>
    <p:sldId id="1462" r:id="rId131"/>
    <p:sldId id="1463" r:id="rId132"/>
    <p:sldId id="1388" r:id="rId133"/>
    <p:sldId id="1248" r:id="rId134"/>
  </p:sldIdLst>
  <p:sldSz cx="12192000" cy="6858000"/>
  <p:notesSz cx="6761163" cy="9942513"/>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15" autoAdjust="0"/>
  </p:normalViewPr>
  <p:slideViewPr>
    <p:cSldViewPr snapToGrid="0">
      <p:cViewPr varScale="1">
        <p:scale>
          <a:sx n="60" d="100"/>
          <a:sy n="60" d="100"/>
        </p:scale>
        <p:origin x="1116" y="7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29761" y="0"/>
            <a:ext cx="2929837" cy="498852"/>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8901ACA6-161F-453A-B99B-BF748B6C31B5}" type="datetimeFigureOut">
              <a:rPr lang="en-US" altLang="zh-CN"/>
              <a:pPr/>
              <a:t>3/12/2018</a:t>
            </a:fld>
            <a:endParaRPr lang="en-US" altLang="zh-CN"/>
          </a:p>
        </p:txBody>
      </p:sp>
      <p:sp>
        <p:nvSpPr>
          <p:cNvPr id="4" name="Slide Image Placeholder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EBC39A65-1D42-4793-9CDD-372F7B6FC31B}" type="slidenum">
              <a:rPr lang="en-US" altLang="zh-CN"/>
              <a:pPr/>
              <a:t>‹#›</a:t>
            </a:fld>
            <a:endParaRPr lang="en-US" altLang="zh-CN"/>
          </a:p>
        </p:txBody>
      </p:sp>
    </p:spTree>
    <p:extLst>
      <p:ext uri="{BB962C8B-B14F-4D97-AF65-F5344CB8AC3E}">
        <p14:creationId xmlns:p14="http://schemas.microsoft.com/office/powerpoint/2010/main" val="3861643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7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latin typeface="Arial" panose="020B0604020202020204" pitchFamily="34" charset="0"/>
            </a:endParaRPr>
          </a:p>
        </p:txBody>
      </p:sp>
      <p:sp>
        <p:nvSpPr>
          <p:cNvPr id="7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45DA771-3FA1-4482-836E-22F6BA77068C}" type="slidenum">
              <a:rPr lang="zh-CN" altLang="en-US" smtClean="0"/>
              <a:pPr/>
              <a:t>3</a:t>
            </a:fld>
            <a:endParaRPr lang="en-US" altLang="zh-CN" smtClean="0"/>
          </a:p>
        </p:txBody>
      </p:sp>
    </p:spTree>
    <p:extLst>
      <p:ext uri="{BB962C8B-B14F-4D97-AF65-F5344CB8AC3E}">
        <p14:creationId xmlns:p14="http://schemas.microsoft.com/office/powerpoint/2010/main" val="579013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39A65-1D42-4793-9CDD-372F7B6FC31B}" type="slidenum">
              <a:rPr lang="en-US" altLang="zh-CN" smtClean="0"/>
              <a:pPr/>
              <a:t>66</a:t>
            </a:fld>
            <a:endParaRPr lang="en-US" altLang="zh-CN"/>
          </a:p>
        </p:txBody>
      </p:sp>
    </p:spTree>
    <p:extLst>
      <p:ext uri="{BB962C8B-B14F-4D97-AF65-F5344CB8AC3E}">
        <p14:creationId xmlns:p14="http://schemas.microsoft.com/office/powerpoint/2010/main" val="267733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b="1" smtClean="0"/>
          </a:p>
        </p:txBody>
      </p:sp>
    </p:spTree>
    <p:extLst>
      <p:ext uri="{BB962C8B-B14F-4D97-AF65-F5344CB8AC3E}">
        <p14:creationId xmlns:p14="http://schemas.microsoft.com/office/powerpoint/2010/main" val="2731084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b="1" smtClean="0"/>
          </a:p>
        </p:txBody>
      </p:sp>
    </p:spTree>
    <p:extLst>
      <p:ext uri="{BB962C8B-B14F-4D97-AF65-F5344CB8AC3E}">
        <p14:creationId xmlns:p14="http://schemas.microsoft.com/office/powerpoint/2010/main" val="225016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b="1" smtClean="0"/>
          </a:p>
        </p:txBody>
      </p:sp>
    </p:spTree>
    <p:extLst>
      <p:ext uri="{BB962C8B-B14F-4D97-AF65-F5344CB8AC3E}">
        <p14:creationId xmlns:p14="http://schemas.microsoft.com/office/powerpoint/2010/main" val="107716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右键点击元件</a:t>
            </a:r>
            <a:r>
              <a:rPr lang="en-US" altLang="zh-CN" sz="1200" b="0" i="0" kern="1200" dirty="0" smtClean="0">
                <a:solidFill>
                  <a:schemeClr val="tx1"/>
                </a:solidFill>
                <a:effectLst/>
                <a:latin typeface="+mn-lt"/>
                <a:ea typeface="+mn-ea"/>
                <a:cs typeface="+mn-cs"/>
              </a:rPr>
              <a:t>——properties——Value——Edit component in DB</a:t>
            </a:r>
            <a:r>
              <a:rPr lang="zh-CN" altLang="en-US" sz="1200" b="0" i="0" kern="1200" dirty="0" smtClean="0">
                <a:solidFill>
                  <a:schemeClr val="tx1"/>
                </a:solidFill>
                <a:effectLst/>
                <a:latin typeface="+mn-lt"/>
                <a:ea typeface="+mn-ea"/>
                <a:cs typeface="+mn-cs"/>
              </a:rPr>
              <a:t>至于各个参数的含义你可以在主菜单栏中找到 </a:t>
            </a:r>
            <a:r>
              <a:rPr lang="en-US" altLang="zh-CN" sz="1200" b="0" i="0" kern="1200" dirty="0" smtClean="0">
                <a:solidFill>
                  <a:schemeClr val="tx1"/>
                </a:solidFill>
                <a:effectLst/>
                <a:latin typeface="+mn-lt"/>
                <a:ea typeface="+mn-ea"/>
                <a:cs typeface="+mn-cs"/>
              </a:rPr>
              <a:t>Help</a:t>
            </a:r>
            <a:r>
              <a:rPr lang="en-US" altLang="zh-CN" dirty="0" smtClean="0"/>
              <a:t/>
            </a:r>
            <a:br>
              <a:rPr lang="en-US" altLang="zh-CN" dirty="0" smtClean="0"/>
            </a:br>
            <a:r>
              <a:rPr lang="zh-CN" altLang="en-US" sz="1200" b="0" i="0" kern="1200" dirty="0" smtClean="0">
                <a:solidFill>
                  <a:schemeClr val="tx1"/>
                </a:solidFill>
                <a:effectLst/>
                <a:latin typeface="+mn-lt"/>
                <a:ea typeface="+mn-ea"/>
                <a:cs typeface="+mn-cs"/>
              </a:rPr>
              <a:t>搜索</a:t>
            </a:r>
            <a:r>
              <a:rPr lang="en-US" altLang="zh-CN" sz="1200" b="0" i="0" kern="1200" dirty="0" smtClean="0">
                <a:solidFill>
                  <a:schemeClr val="tx1"/>
                </a:solidFill>
                <a:effectLst/>
                <a:latin typeface="+mn-lt"/>
                <a:ea typeface="+mn-ea"/>
                <a:cs typeface="+mn-cs"/>
              </a:rPr>
              <a:t>MOSFET</a:t>
            </a:r>
            <a:r>
              <a:rPr lang="zh-CN" altLang="en-US" sz="1200" b="0" i="0" kern="1200" dirty="0" smtClean="0">
                <a:solidFill>
                  <a:schemeClr val="tx1"/>
                </a:solidFill>
                <a:effectLst/>
                <a:latin typeface="+mn-lt"/>
                <a:ea typeface="+mn-ea"/>
                <a:cs typeface="+mn-cs"/>
              </a:rPr>
              <a:t>就可以找到各个参数的意义了</a:t>
            </a:r>
            <a:endParaRPr lang="zh-CN" altLang="en-US" dirty="0"/>
          </a:p>
        </p:txBody>
      </p:sp>
      <p:sp>
        <p:nvSpPr>
          <p:cNvPr id="4" name="灯片编号占位符 3"/>
          <p:cNvSpPr>
            <a:spLocks noGrp="1"/>
          </p:cNvSpPr>
          <p:nvPr>
            <p:ph type="sldNum" sz="quarter" idx="10"/>
          </p:nvPr>
        </p:nvSpPr>
        <p:spPr/>
        <p:txBody>
          <a:bodyPr/>
          <a:lstStyle/>
          <a:p>
            <a:fld id="{EBC39A65-1D42-4793-9CDD-372F7B6FC31B}" type="slidenum">
              <a:rPr lang="en-US" altLang="zh-CN" smtClean="0"/>
              <a:pPr/>
              <a:t>83</a:t>
            </a:fld>
            <a:endParaRPr lang="en-US" altLang="zh-CN"/>
          </a:p>
        </p:txBody>
      </p:sp>
    </p:spTree>
    <p:extLst>
      <p:ext uri="{BB962C8B-B14F-4D97-AF65-F5344CB8AC3E}">
        <p14:creationId xmlns:p14="http://schemas.microsoft.com/office/powerpoint/2010/main" val="3627116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39A65-1D42-4793-9CDD-372F7B6FC31B}" type="slidenum">
              <a:rPr lang="en-US" altLang="zh-CN" smtClean="0"/>
              <a:pPr/>
              <a:t>89</a:t>
            </a:fld>
            <a:endParaRPr lang="en-US" altLang="zh-CN"/>
          </a:p>
        </p:txBody>
      </p:sp>
    </p:spTree>
    <p:extLst>
      <p:ext uri="{BB962C8B-B14F-4D97-AF65-F5344CB8AC3E}">
        <p14:creationId xmlns:p14="http://schemas.microsoft.com/office/powerpoint/2010/main" val="3032651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39A65-1D42-4793-9CDD-372F7B6FC31B}" type="slidenum">
              <a:rPr lang="en-US" altLang="zh-CN" smtClean="0"/>
              <a:pPr/>
              <a:t>132</a:t>
            </a:fld>
            <a:endParaRPr lang="en-US" altLang="zh-CN"/>
          </a:p>
        </p:txBody>
      </p:sp>
    </p:spTree>
    <p:extLst>
      <p:ext uri="{BB962C8B-B14F-4D97-AF65-F5344CB8AC3E}">
        <p14:creationId xmlns:p14="http://schemas.microsoft.com/office/powerpoint/2010/main" val="568339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添加实际操作演示，将总线改为连线，再将连线改为总线，再去掉</a:t>
            </a:r>
            <a:r>
              <a:rPr lang="en-US" altLang="zh-CN" dirty="0" smtClean="0"/>
              <a:t>G</a:t>
            </a:r>
            <a:r>
              <a:rPr lang="zh-CN" altLang="en-US" dirty="0" smtClean="0"/>
              <a:t>段，观察显示的结果。</a:t>
            </a:r>
            <a:endParaRPr lang="zh-CN" altLang="en-US" dirty="0"/>
          </a:p>
        </p:txBody>
      </p:sp>
      <p:sp>
        <p:nvSpPr>
          <p:cNvPr id="4" name="灯片编号占位符 3"/>
          <p:cNvSpPr>
            <a:spLocks noGrp="1"/>
          </p:cNvSpPr>
          <p:nvPr>
            <p:ph type="sldNum" sz="quarter" idx="10"/>
          </p:nvPr>
        </p:nvSpPr>
        <p:spPr/>
        <p:txBody>
          <a:bodyPr/>
          <a:lstStyle/>
          <a:p>
            <a:fld id="{EBC39A65-1D42-4793-9CDD-372F7B6FC31B}" type="slidenum">
              <a:rPr lang="en-US" altLang="zh-CN" smtClean="0"/>
              <a:pPr/>
              <a:t>25</a:t>
            </a:fld>
            <a:endParaRPr lang="en-US" altLang="zh-CN"/>
          </a:p>
        </p:txBody>
      </p:sp>
    </p:spTree>
    <p:extLst>
      <p:ext uri="{BB962C8B-B14F-4D97-AF65-F5344CB8AC3E}">
        <p14:creationId xmlns:p14="http://schemas.microsoft.com/office/powerpoint/2010/main" val="48792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39A65-1D42-4793-9CDD-372F7B6FC31B}" type="slidenum">
              <a:rPr lang="en-US" altLang="zh-CN" smtClean="0"/>
              <a:pPr/>
              <a:t>26</a:t>
            </a:fld>
            <a:endParaRPr lang="en-US" altLang="zh-CN"/>
          </a:p>
        </p:txBody>
      </p:sp>
    </p:spTree>
    <p:extLst>
      <p:ext uri="{BB962C8B-B14F-4D97-AF65-F5344CB8AC3E}">
        <p14:creationId xmlns:p14="http://schemas.microsoft.com/office/powerpoint/2010/main" val="375585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演示“交互式开关（</a:t>
            </a:r>
            <a:r>
              <a:rPr lang="en-US" altLang="zh-CN" dirty="0" smtClean="0"/>
              <a:t>002</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EBC39A65-1D42-4793-9CDD-372F7B6FC31B}" type="slidenum">
              <a:rPr lang="en-US" altLang="zh-CN" smtClean="0"/>
              <a:pPr/>
              <a:t>29</a:t>
            </a:fld>
            <a:endParaRPr lang="en-US" altLang="zh-CN"/>
          </a:p>
        </p:txBody>
      </p:sp>
    </p:spTree>
    <p:extLst>
      <p:ext uri="{BB962C8B-B14F-4D97-AF65-F5344CB8AC3E}">
        <p14:creationId xmlns:p14="http://schemas.microsoft.com/office/powerpoint/2010/main" val="306675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t>交流扫描分析也可以通过波特图仪测量完成。</a:t>
            </a:r>
          </a:p>
        </p:txBody>
      </p:sp>
    </p:spTree>
    <p:extLst>
      <p:ext uri="{BB962C8B-B14F-4D97-AF65-F5344CB8AC3E}">
        <p14:creationId xmlns:p14="http://schemas.microsoft.com/office/powerpoint/2010/main" val="40727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b="1" smtClean="0"/>
          </a:p>
        </p:txBody>
      </p:sp>
    </p:spTree>
    <p:extLst>
      <p:ext uri="{BB962C8B-B14F-4D97-AF65-F5344CB8AC3E}">
        <p14:creationId xmlns:p14="http://schemas.microsoft.com/office/powerpoint/2010/main" val="345411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b="1" smtClean="0"/>
          </a:p>
        </p:txBody>
      </p:sp>
    </p:spTree>
    <p:extLst>
      <p:ext uri="{BB962C8B-B14F-4D97-AF65-F5344CB8AC3E}">
        <p14:creationId xmlns:p14="http://schemas.microsoft.com/office/powerpoint/2010/main" val="340678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b="1" smtClean="0"/>
          </a:p>
        </p:txBody>
      </p:sp>
    </p:spTree>
    <p:extLst>
      <p:ext uri="{BB962C8B-B14F-4D97-AF65-F5344CB8AC3E}">
        <p14:creationId xmlns:p14="http://schemas.microsoft.com/office/powerpoint/2010/main" val="393662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b="1" smtClean="0"/>
          </a:p>
        </p:txBody>
      </p:sp>
    </p:spTree>
    <p:extLst>
      <p:ext uri="{BB962C8B-B14F-4D97-AF65-F5344CB8AC3E}">
        <p14:creationId xmlns:p14="http://schemas.microsoft.com/office/powerpoint/2010/main" val="1024044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2434975D-AB7D-4791-990A-DB0EDFA1E173}" type="datetimeFigureOut">
              <a:rPr lang="en-US" altLang="zh-CN"/>
              <a:pPr/>
              <a:t>3/12/2018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462AD82-0F68-4D84-A4B8-DEA347363ADB}" type="slidenum">
              <a:rPr lang="en-US" altLang="zh-CN"/>
              <a:pPr/>
              <a:t>‹#›</a:t>
            </a:fld>
            <a:endParaRPr lang="en-US" altLang="zh-CN"/>
          </a:p>
        </p:txBody>
      </p:sp>
    </p:spTree>
    <p:extLst>
      <p:ext uri="{BB962C8B-B14F-4D97-AF65-F5344CB8AC3E}">
        <p14:creationId xmlns:p14="http://schemas.microsoft.com/office/powerpoint/2010/main" val="357788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37719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p:cNvCxnSpPr/>
          <p:nvPr/>
        </p:nvCxnSpPr>
        <p:spPr>
          <a:xfrm>
            <a:off x="0" y="700088"/>
            <a:ext cx="3898900" cy="0"/>
          </a:xfrm>
          <a:prstGeom prst="line">
            <a:avLst/>
          </a:prstGeom>
          <a:ln w="38100"/>
        </p:spPr>
        <p:style>
          <a:lnRef idx="3">
            <a:schemeClr val="dk1"/>
          </a:lnRef>
          <a:fillRef idx="0">
            <a:schemeClr val="dk1"/>
          </a:fillRef>
          <a:effectRef idx="2">
            <a:schemeClr val="dk1"/>
          </a:effectRef>
          <a:fontRef idx="minor">
            <a:schemeClr val="tx1"/>
          </a:fontRef>
        </p:style>
      </p:cxnSp>
      <p:pic>
        <p:nvPicPr>
          <p:cNvPr id="6"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37719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9"/>
          <p:cNvCxnSpPr/>
          <p:nvPr userDrawn="1"/>
        </p:nvCxnSpPr>
        <p:spPr>
          <a:xfrm>
            <a:off x="0" y="700088"/>
            <a:ext cx="3898900" cy="0"/>
          </a:xfrm>
          <a:prstGeom prst="line">
            <a:avLst/>
          </a:prstGeom>
          <a:ln w="38100"/>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a:xfrm>
            <a:off x="838200" y="836487"/>
            <a:ext cx="10515600" cy="814388"/>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787525"/>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p:txBody>
          <a:bodyPr/>
          <a:lstStyle>
            <a:lvl1pPr>
              <a:defRPr/>
            </a:lvl1pPr>
          </a:lstStyle>
          <a:p>
            <a:fld id="{5F0FE6D3-5216-4EE3-81F3-67E000E546A9}" type="datetimeFigureOut">
              <a:rPr lang="en-US" altLang="zh-CN"/>
              <a:pPr/>
              <a:t>3/12/2018</a:t>
            </a:fld>
            <a:endParaRPr lang="en-US" altLang="zh-CN"/>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fld id="{19E8CED5-B51D-4498-9334-C277122C3963}" type="slidenum">
              <a:rPr lang="en-US" altLang="zh-CN"/>
              <a:pPr/>
              <a:t>‹#›</a:t>
            </a:fld>
            <a:endParaRPr lang="en-US" altLang="zh-CN"/>
          </a:p>
        </p:txBody>
      </p:sp>
    </p:spTree>
    <p:extLst>
      <p:ext uri="{BB962C8B-B14F-4D97-AF65-F5344CB8AC3E}">
        <p14:creationId xmlns:p14="http://schemas.microsoft.com/office/powerpoint/2010/main" val="18870214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7276719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5603665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666628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8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010204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8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8247646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8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23299058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0961901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5485977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699608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8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862814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2E91804-410B-4974-8143-BCDB596401D9}" type="datetimeFigureOut">
              <a:rPr lang="en-US" altLang="zh-CN"/>
              <a:pPr/>
              <a:t>3/12/2018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DF433BF-ED6F-4AF4-AF7A-9BCDB2180680}" type="slidenum">
              <a:rPr lang="en-US" altLang="zh-CN"/>
              <a:pPr/>
              <a:t>‹#›</a:t>
            </a:fld>
            <a:endParaRPr lang="en-US" altLang="zh-CN"/>
          </a:p>
        </p:txBody>
      </p:sp>
    </p:spTree>
    <p:extLst>
      <p:ext uri="{BB962C8B-B14F-4D97-AF65-F5344CB8AC3E}">
        <p14:creationId xmlns:p14="http://schemas.microsoft.com/office/powerpoint/2010/main" val="38504645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8628566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8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670353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46448927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9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762726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9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0634594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9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352244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9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3138427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9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158895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0591246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217424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pic>
        <p:nvPicPr>
          <p:cNvPr id="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7709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3646307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9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5992664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5971159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0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50946263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6347599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588956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60317703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688775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9534369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0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61874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245225"/>
            <a:ext cx="2844800" cy="476250"/>
          </a:xfrm>
        </p:spPr>
        <p:txBody>
          <a:bodyPr rtlCol="0"/>
          <a:lstStyle>
            <a:lvl1pPr fontAlgn="auto">
              <a:spcBef>
                <a:spcPts val="0"/>
              </a:spcBef>
              <a:spcAft>
                <a:spcPts val="0"/>
              </a:spcAft>
              <a:defRPr>
                <a:solidFill>
                  <a:schemeClr val="tx1">
                    <a:tint val="75000"/>
                  </a:schemeClr>
                </a:solidFill>
                <a:latin typeface="+mn-lt"/>
              </a:defRPr>
            </a:lvl1pPr>
          </a:lstStyle>
          <a:p>
            <a:pPr>
              <a:defRPr/>
            </a:pPr>
            <a:endParaRPr lang="en-US" altLang="zh-CN"/>
          </a:p>
        </p:txBody>
      </p:sp>
      <p:sp>
        <p:nvSpPr>
          <p:cNvPr id="8" name="Footer Placeholder 7"/>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9" name="Slide Number Placeholder 8"/>
          <p:cNvSpPr>
            <a:spLocks noGrp="1"/>
          </p:cNvSpPr>
          <p:nvPr>
            <p:ph type="sldNum" sz="quarter" idx="12"/>
          </p:nvPr>
        </p:nvSpPr>
        <p:spPr>
          <a:xfrm>
            <a:off x="8737600" y="6245225"/>
            <a:ext cx="2844800" cy="476250"/>
          </a:xfrm>
        </p:spPr>
        <p:txBody>
          <a:bodyPr rtlCol="0"/>
          <a:lstStyle>
            <a:lvl1pPr fontAlgn="auto">
              <a:spcBef>
                <a:spcPts val="0"/>
              </a:spcBef>
              <a:spcAft>
                <a:spcPts val="0"/>
              </a:spcAft>
              <a:defRPr>
                <a:solidFill>
                  <a:schemeClr val="tx1">
                    <a:tint val="75000"/>
                  </a:schemeClr>
                </a:solidFill>
                <a:latin typeface="+mn-lt"/>
              </a:defRPr>
            </a:lvl1pPr>
          </a:lstStyle>
          <a:p>
            <a:pPr>
              <a:defRPr/>
            </a:pPr>
            <a:fld id="{874F91F9-194C-47DA-B67C-189A18EA7074}" type="slidenum">
              <a:rPr lang="en-US" altLang="zh-CN"/>
              <a:pPr>
                <a:defRPr/>
              </a:pPr>
              <a:t>‹#›</a:t>
            </a:fld>
            <a:endParaRPr lang="en-US" altLang="zh-CN"/>
          </a:p>
        </p:txBody>
      </p:sp>
    </p:spTree>
    <p:extLst>
      <p:ext uri="{BB962C8B-B14F-4D97-AF65-F5344CB8AC3E}">
        <p14:creationId xmlns:p14="http://schemas.microsoft.com/office/powerpoint/2010/main" val="236981564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0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8281561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0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087463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0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58111279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5511098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9525161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988857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91185730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403041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52678635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300572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2844800" cy="476250"/>
          </a:xfrm>
        </p:spPr>
        <p:txBody>
          <a:bodyPr rtlCol="0"/>
          <a:lstStyle>
            <a:lvl1pPr fontAlgn="auto">
              <a:spcBef>
                <a:spcPts val="0"/>
              </a:spcBef>
              <a:spcAft>
                <a:spcPts val="0"/>
              </a:spcAft>
              <a:defRPr>
                <a:solidFill>
                  <a:schemeClr val="tx1">
                    <a:tint val="75000"/>
                  </a:schemeClr>
                </a:solidFill>
                <a:latin typeface="+mn-lt"/>
              </a:defRPr>
            </a:lvl1pPr>
          </a:lstStyle>
          <a:p>
            <a:pPr>
              <a:defRPr/>
            </a:pPr>
            <a:endParaRPr lang="en-US" altLang="zh-CN"/>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8" name="Slide Number Placeholder 7"/>
          <p:cNvSpPr>
            <a:spLocks noGrp="1"/>
          </p:cNvSpPr>
          <p:nvPr>
            <p:ph type="sldNum" sz="quarter" idx="12"/>
          </p:nvPr>
        </p:nvSpPr>
        <p:spPr>
          <a:xfrm>
            <a:off x="8737600" y="6245225"/>
            <a:ext cx="2844800" cy="476250"/>
          </a:xfrm>
        </p:spPr>
        <p:txBody>
          <a:bodyPr rtlCol="0"/>
          <a:lstStyle>
            <a:lvl1pPr fontAlgn="auto">
              <a:spcBef>
                <a:spcPts val="0"/>
              </a:spcBef>
              <a:spcAft>
                <a:spcPts val="0"/>
              </a:spcAft>
              <a:defRPr>
                <a:solidFill>
                  <a:schemeClr val="tx1">
                    <a:tint val="75000"/>
                  </a:schemeClr>
                </a:solidFill>
                <a:latin typeface="+mn-lt"/>
              </a:defRPr>
            </a:lvl1pPr>
          </a:lstStyle>
          <a:p>
            <a:pPr>
              <a:defRPr/>
            </a:pPr>
            <a:fld id="{175314B4-4728-4AD8-BE5B-9038CEFD8BC5}" type="slidenum">
              <a:rPr lang="en-US" altLang="zh-CN"/>
              <a:pPr>
                <a:defRPr/>
              </a:pPr>
              <a:t>‹#›</a:t>
            </a:fld>
            <a:endParaRPr lang="en-US" altLang="zh-CN"/>
          </a:p>
        </p:txBody>
      </p:sp>
    </p:spTree>
    <p:extLst>
      <p:ext uri="{BB962C8B-B14F-4D97-AF65-F5344CB8AC3E}">
        <p14:creationId xmlns:p14="http://schemas.microsoft.com/office/powerpoint/2010/main" val="33501584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87729019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852103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2156494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2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5077209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2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7108871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839666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973681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2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017605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2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48628804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2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241154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03413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2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25603900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2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843769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2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18273517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3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6817423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3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560016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3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76465163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3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98568901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3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6794645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3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00021143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3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37366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825" y="96838"/>
            <a:ext cx="29622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7"/>
          <p:cNvCxnSpPr/>
          <p:nvPr userDrawn="1"/>
        </p:nvCxnSpPr>
        <p:spPr>
          <a:xfrm>
            <a:off x="0" y="901700"/>
            <a:ext cx="4114800"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5050958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3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4649924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3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93994865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3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6844047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4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011780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4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7905038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4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19067786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4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2249917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4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06942246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4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6508841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4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630163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mediaAndTx">
  <p:cSld name="标题，媒体剪辑与文本">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媒体占位符 2"/>
          <p:cNvSpPr>
            <a:spLocks noGrp="1"/>
          </p:cNvSpPr>
          <p:nvPr>
            <p:ph type="media" sz="half" idx="1"/>
          </p:nvPr>
        </p:nvSpPr>
        <p:spPr>
          <a:xfrm>
            <a:off x="609600" y="1600201"/>
            <a:ext cx="5384800" cy="4525963"/>
          </a:xfrm>
        </p:spPr>
        <p:txBody>
          <a:bodyPr/>
          <a:lstStyle/>
          <a:p>
            <a:pPr lvl="0"/>
            <a:endParaRPr lang="zh-CN" altLang="en-US" noProof="0" smtClean="0"/>
          </a:p>
        </p:txBody>
      </p:sp>
      <p:sp>
        <p:nvSpPr>
          <p:cNvPr id="4" name="文本占位符 3"/>
          <p:cNvSpPr>
            <a:spLocks noGrp="1"/>
          </p:cNvSpPr>
          <p:nvPr>
            <p:ph type="body"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A9D7EFB-0B88-4C04-AD80-7BE81B1816C7}" type="slidenum">
              <a:rPr lang="en-US" altLang="zh-CN"/>
              <a:pPr>
                <a:defRPr/>
              </a:pPr>
              <a:t>‹#›</a:t>
            </a:fld>
            <a:endParaRPr lang="en-US" altLang="zh-CN"/>
          </a:p>
        </p:txBody>
      </p:sp>
    </p:spTree>
    <p:extLst>
      <p:ext uri="{BB962C8B-B14F-4D97-AF65-F5344CB8AC3E}">
        <p14:creationId xmlns:p14="http://schemas.microsoft.com/office/powerpoint/2010/main" val="1735647365"/>
      </p:ext>
    </p:extLst>
  </p:cSld>
  <p:clrMapOvr>
    <a:masterClrMapping/>
  </p:clrMapOvr>
  <p:transition spd="slow">
    <p:random/>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4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50711007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4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846527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4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2055263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5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2790510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5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7531730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5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5323667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5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4068882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5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893998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5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08367172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5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877213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823547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5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85304200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5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87847207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5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72332127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6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94045625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6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0329349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6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223720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6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04916647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6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0631639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6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7168033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6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388451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zh-CN"/>
              <a:t>2004.4.14</a:t>
            </a: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351E7A1B-5931-4169-89FE-BCFBD50EDC27}" type="slidenum">
              <a:rPr lang="zh-CN" altLang="zh-CN"/>
              <a:pPr/>
              <a:t>‹#›</a:t>
            </a:fld>
            <a:endParaRPr lang="zh-CN" altLang="zh-CN"/>
          </a:p>
        </p:txBody>
      </p:sp>
    </p:spTree>
    <p:extLst>
      <p:ext uri="{BB962C8B-B14F-4D97-AF65-F5344CB8AC3E}">
        <p14:creationId xmlns:p14="http://schemas.microsoft.com/office/powerpoint/2010/main" val="3519659382"/>
      </p:ext>
    </p:extLst>
  </p:cSld>
  <p:clrMapOvr>
    <a:masterClrMapping/>
  </p:clrMapOvr>
  <p:transition spd="slow">
    <p:zoom/>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6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6550449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6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49337890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6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04691491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7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0682574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7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53424559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7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22048494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7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63506306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7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4724268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7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07837368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7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9125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96838"/>
            <a:ext cx="29622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7"/>
          <p:cNvCxnSpPr/>
          <p:nvPr/>
        </p:nvCxnSpPr>
        <p:spPr>
          <a:xfrm>
            <a:off x="0" y="901700"/>
            <a:ext cx="4114800" cy="0"/>
          </a:xfrm>
          <a:prstGeom prst="line">
            <a:avLst/>
          </a:prstGeom>
          <a:ln w="38100"/>
        </p:spPr>
        <p:style>
          <a:lnRef idx="3">
            <a:schemeClr val="dk1"/>
          </a:lnRef>
          <a:fillRef idx="0">
            <a:schemeClr val="dk1"/>
          </a:fillRef>
          <a:effectRef idx="2">
            <a:schemeClr val="dk1"/>
          </a:effectRef>
          <a:fontRef idx="minor">
            <a:schemeClr val="tx1"/>
          </a:fontRef>
        </p:style>
      </p:cxnSp>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825" y="96838"/>
            <a:ext cx="29622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9"/>
          <p:cNvCxnSpPr/>
          <p:nvPr userDrawn="1"/>
        </p:nvCxnSpPr>
        <p:spPr>
          <a:xfrm>
            <a:off x="0" y="901700"/>
            <a:ext cx="4114800"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85546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Table">
    <p:spTree>
      <p:nvGrpSpPr>
        <p:cNvPr id="1" name=""/>
        <p:cNvGrpSpPr/>
        <p:nvPr/>
      </p:nvGrpSpPr>
      <p:grpSpPr>
        <a:xfrm>
          <a:off x="0" y="0"/>
          <a:ext cx="0" cy="0"/>
          <a:chOff x="0" y="0"/>
          <a:chExt cx="0" cy="0"/>
        </a:xfrm>
      </p:grpSpPr>
      <p:pic>
        <p:nvPicPr>
          <p:cNvPr id="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175" y="0"/>
            <a:ext cx="2801938"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7"/>
          <p:cNvCxnSpPr/>
          <p:nvPr/>
        </p:nvCxnSpPr>
        <p:spPr>
          <a:xfrm>
            <a:off x="0" y="741363"/>
            <a:ext cx="3565525" cy="0"/>
          </a:xfrm>
          <a:prstGeom prst="line">
            <a:avLst/>
          </a:prstGeom>
          <a:ln w="38100"/>
        </p:spPr>
        <p:style>
          <a:lnRef idx="3">
            <a:schemeClr val="dk1"/>
          </a:lnRef>
          <a:fillRef idx="0">
            <a:schemeClr val="dk1"/>
          </a:fillRef>
          <a:effectRef idx="2">
            <a:schemeClr val="dk1"/>
          </a:effectRef>
          <a:fontRef idx="minor">
            <a:schemeClr val="tx1"/>
          </a:fontRef>
        </p:style>
      </p:cxnSp>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0175" y="0"/>
            <a:ext cx="2801938"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9"/>
          <p:cNvCxnSpPr/>
          <p:nvPr userDrawn="1"/>
        </p:nvCxnSpPr>
        <p:spPr>
          <a:xfrm>
            <a:off x="0" y="741363"/>
            <a:ext cx="3565525"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9533249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7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85238220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7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1408444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7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5444265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8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62360869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8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09255382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8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3844334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8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5250287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8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862167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8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2211880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8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38701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86AA4B6-978C-404C-80C3-3EFDE3DF48FF}" type="slidenum">
              <a:rPr lang="en-US" altLang="zh-CN"/>
              <a:pPr/>
              <a:t>‹#›</a:t>
            </a:fld>
            <a:endParaRPr lang="en-US" altLang="zh-CN"/>
          </a:p>
        </p:txBody>
      </p:sp>
    </p:spTree>
    <p:extLst>
      <p:ext uri="{BB962C8B-B14F-4D97-AF65-F5344CB8AC3E}">
        <p14:creationId xmlns:p14="http://schemas.microsoft.com/office/powerpoint/2010/main" val="22268355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8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37907989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8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70066027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8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695484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9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1268982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9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4695911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9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62894028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9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4145372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9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37954983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9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580298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9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016651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fld id="{6F6CC3B7-397C-46E4-A0FA-46DA18E5ACFF}" type="slidenum">
              <a:rPr lang="en-US" altLang="zh-CN"/>
              <a:pPr/>
              <a:t>‹#›</a:t>
            </a:fld>
            <a:endParaRPr lang="en-US" altLang="zh-CN"/>
          </a:p>
        </p:txBody>
      </p:sp>
    </p:spTree>
    <p:extLst>
      <p:ext uri="{BB962C8B-B14F-4D97-AF65-F5344CB8AC3E}">
        <p14:creationId xmlns:p14="http://schemas.microsoft.com/office/powerpoint/2010/main" val="330711686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9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9094364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9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58496655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9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2014099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0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42776813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0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2350820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节标题">
    <p:bg>
      <p:bgPr>
        <a:solidFill>
          <a:srgbClr val="F2F2F2"/>
        </a:solidFill>
        <a:effectLst/>
      </p:bgPr>
    </p:bg>
    <p:spTree>
      <p:nvGrpSpPr>
        <p:cNvPr id="1" name=""/>
        <p:cNvGrpSpPr/>
        <p:nvPr/>
      </p:nvGrpSpPr>
      <p:grpSpPr>
        <a:xfrm>
          <a:off x="0" y="0"/>
          <a:ext cx="0" cy="0"/>
          <a:chOff x="0" y="0"/>
          <a:chExt cx="0" cy="0"/>
        </a:xfrm>
      </p:grpSpPr>
      <p:grpSp>
        <p:nvGrpSpPr>
          <p:cNvPr id="2" name="组合 6"/>
          <p:cNvGrpSpPr/>
          <p:nvPr userDrawn="1"/>
        </p:nvGrpSpPr>
        <p:grpSpPr>
          <a:xfrm>
            <a:off x="7421798" y="2425848"/>
            <a:ext cx="2599547" cy="2072335"/>
            <a:chOff x="7503886" y="1970815"/>
            <a:chExt cx="2599547" cy="2072335"/>
          </a:xfrm>
          <a:solidFill>
            <a:srgbClr val="88B40F"/>
          </a:solidFill>
        </p:grpSpPr>
        <p:sp>
          <p:nvSpPr>
            <p:cNvPr id="3" name="椭圆 2"/>
            <p:cNvSpPr/>
            <p:nvPr/>
          </p:nvSpPr>
          <p:spPr>
            <a:xfrm>
              <a:off x="7503886" y="1970815"/>
              <a:ext cx="1758553" cy="1758553"/>
            </a:xfrm>
            <a:prstGeom prst="ellipse">
              <a:avLst/>
            </a:prstGeom>
            <a:solidFill>
              <a:srgbClr val="007A3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椭圆 3"/>
            <p:cNvSpPr/>
            <p:nvPr/>
          </p:nvSpPr>
          <p:spPr>
            <a:xfrm>
              <a:off x="8186058" y="2736864"/>
              <a:ext cx="1306286" cy="1306286"/>
            </a:xfrm>
            <a:prstGeom prst="ellipse">
              <a:avLst/>
            </a:prstGeom>
            <a:solidFill>
              <a:srgbClr val="007A3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椭圆 4"/>
            <p:cNvSpPr/>
            <p:nvPr/>
          </p:nvSpPr>
          <p:spPr>
            <a:xfrm>
              <a:off x="9249415" y="2875350"/>
              <a:ext cx="854018" cy="854018"/>
            </a:xfrm>
            <a:prstGeom prst="ellipse">
              <a:avLst/>
            </a:prstGeom>
            <a:solidFill>
              <a:srgbClr val="007A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 name="组合 10"/>
          <p:cNvGrpSpPr/>
          <p:nvPr userDrawn="1"/>
        </p:nvGrpSpPr>
        <p:grpSpPr>
          <a:xfrm flipH="1">
            <a:off x="1962237" y="2511771"/>
            <a:ext cx="2599547" cy="2072335"/>
            <a:chOff x="1271166" y="2284597"/>
            <a:chExt cx="2599547" cy="2072335"/>
          </a:xfrm>
          <a:solidFill>
            <a:srgbClr val="88B40F"/>
          </a:solidFill>
        </p:grpSpPr>
        <p:sp>
          <p:nvSpPr>
            <p:cNvPr id="7" name="椭圆 6"/>
            <p:cNvSpPr/>
            <p:nvPr/>
          </p:nvSpPr>
          <p:spPr>
            <a:xfrm>
              <a:off x="1271166" y="2284597"/>
              <a:ext cx="1758553" cy="1758553"/>
            </a:xfrm>
            <a:prstGeom prst="ellipse">
              <a:avLst/>
            </a:prstGeom>
            <a:solidFill>
              <a:srgbClr val="007A3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椭圆 7"/>
            <p:cNvSpPr/>
            <p:nvPr/>
          </p:nvSpPr>
          <p:spPr>
            <a:xfrm>
              <a:off x="1953338" y="3050646"/>
              <a:ext cx="1306286" cy="1306286"/>
            </a:xfrm>
            <a:prstGeom prst="ellipse">
              <a:avLst/>
            </a:prstGeom>
            <a:solidFill>
              <a:srgbClr val="007A3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椭圆 8"/>
            <p:cNvSpPr/>
            <p:nvPr/>
          </p:nvSpPr>
          <p:spPr>
            <a:xfrm>
              <a:off x="3016695" y="3189132"/>
              <a:ext cx="854018" cy="854018"/>
            </a:xfrm>
            <a:prstGeom prst="ellipse">
              <a:avLst/>
            </a:prstGeom>
            <a:solidFill>
              <a:srgbClr val="007A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0" name="组 9"/>
          <p:cNvGrpSpPr>
            <a:grpSpLocks/>
          </p:cNvGrpSpPr>
          <p:nvPr userDrawn="1"/>
        </p:nvGrpSpPr>
        <p:grpSpPr bwMode="auto">
          <a:xfrm>
            <a:off x="4143375" y="1470025"/>
            <a:ext cx="3671888" cy="3670300"/>
            <a:chOff x="2736273" y="748180"/>
            <a:chExt cx="3671455" cy="3671455"/>
          </a:xfrm>
        </p:grpSpPr>
        <p:sp>
          <p:nvSpPr>
            <p:cNvPr id="11" name="椭圆 10"/>
            <p:cNvSpPr/>
            <p:nvPr/>
          </p:nvSpPr>
          <p:spPr>
            <a:xfrm>
              <a:off x="2736273" y="748180"/>
              <a:ext cx="3671455" cy="3671455"/>
            </a:xfrm>
            <a:prstGeom prst="ellipse">
              <a:avLst/>
            </a:prstGeom>
            <a:solidFill>
              <a:srgbClr val="007A3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dirty="0">
                <a:solidFill>
                  <a:srgbClr val="103154"/>
                </a:solidFill>
              </a:endParaRPr>
            </a:p>
          </p:txBody>
        </p:sp>
        <p:sp>
          <p:nvSpPr>
            <p:cNvPr id="12" name="矩形 11"/>
            <p:cNvSpPr/>
            <p:nvPr/>
          </p:nvSpPr>
          <p:spPr>
            <a:xfrm>
              <a:off x="4493429" y="1789908"/>
              <a:ext cx="185715" cy="708248"/>
            </a:xfrm>
            <a:prstGeom prst="rect">
              <a:avLst/>
            </a:prstGeom>
          </p:spPr>
          <p:txBody>
            <a:bodyPr wrap="none">
              <a:spAutoFit/>
            </a:bodyPr>
            <a:lstStyle/>
            <a:p>
              <a:pPr algn="ctr" fontAlgn="auto">
                <a:spcBef>
                  <a:spcPts val="0"/>
                </a:spcBef>
                <a:spcAft>
                  <a:spcPts val="0"/>
                </a:spcAft>
                <a:defRPr/>
              </a:pPr>
              <a:endParaRPr kumimoji="1" lang="en-US" altLang="zh-CN" sz="4000" b="1" dirty="0">
                <a:solidFill>
                  <a:schemeClr val="bg1"/>
                </a:solidFill>
                <a:latin typeface="+mn-lt"/>
                <a:ea typeface="+mn-ea"/>
              </a:endParaRPr>
            </a:p>
          </p:txBody>
        </p:sp>
      </p:grpSp>
    </p:spTree>
    <p:extLst>
      <p:ext uri="{BB962C8B-B14F-4D97-AF65-F5344CB8AC3E}">
        <p14:creationId xmlns:p14="http://schemas.microsoft.com/office/powerpoint/2010/main" val="3678656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000682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20088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633482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465320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4403976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794543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5EFD3A49-EC58-4E91-AA2C-BE60D0EE9A3C}" type="datetimeFigureOut">
              <a:rPr lang="en-US" altLang="zh-CN"/>
              <a:pPr/>
              <a:t>3/12/2018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1DBAF4F-3A57-487D-9109-CBB4462B3D29}" type="slidenum">
              <a:rPr lang="en-US" altLang="zh-CN"/>
              <a:pPr/>
              <a:t>‹#›</a:t>
            </a:fld>
            <a:endParaRPr lang="en-US" altLang="zh-CN"/>
          </a:p>
        </p:txBody>
      </p:sp>
    </p:spTree>
    <p:extLst>
      <p:ext uri="{BB962C8B-B14F-4D97-AF65-F5344CB8AC3E}">
        <p14:creationId xmlns:p14="http://schemas.microsoft.com/office/powerpoint/2010/main" val="4179903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632526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022072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095918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4692082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07418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971577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753908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4099439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375711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61480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8CEF2CE8-A916-410B-B5B0-9D9260CC5489}" type="datetimeFigureOut">
              <a:rPr lang="en-US" altLang="zh-CN"/>
              <a:pPr/>
              <a:t>3/12/2018</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BF1FA93-8F57-4425-B214-575DA5F3B5D8}" type="slidenum">
              <a:rPr lang="en-US" altLang="zh-CN"/>
              <a:pPr/>
              <a:t>‹#›</a:t>
            </a:fld>
            <a:endParaRPr lang="en-US" altLang="zh-CN"/>
          </a:p>
        </p:txBody>
      </p:sp>
    </p:spTree>
    <p:extLst>
      <p:ext uri="{BB962C8B-B14F-4D97-AF65-F5344CB8AC3E}">
        <p14:creationId xmlns:p14="http://schemas.microsoft.com/office/powerpoint/2010/main" val="38723958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5920224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2636496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5713473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2623823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51009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537405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060039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2497163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630702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086779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D7BC7A7F-81CE-421D-A56C-218A29BD4513}" type="datetimeFigureOut">
              <a:rPr lang="en-US" altLang="zh-CN"/>
              <a:pPr/>
              <a:t>3/12/2018</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A64D486B-C496-490D-BC05-E7B15A6EF873}" type="slidenum">
              <a:rPr lang="en-US" altLang="zh-CN"/>
              <a:pPr/>
              <a:t>‹#›</a:t>
            </a:fld>
            <a:endParaRPr lang="en-US" altLang="zh-CN"/>
          </a:p>
        </p:txBody>
      </p:sp>
    </p:spTree>
    <p:extLst>
      <p:ext uri="{BB962C8B-B14F-4D97-AF65-F5344CB8AC3E}">
        <p14:creationId xmlns:p14="http://schemas.microsoft.com/office/powerpoint/2010/main" val="3218046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874163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500977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236113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446269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991561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268231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0556703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30974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703665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42664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6963" y="182563"/>
            <a:ext cx="242887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6963" y="182563"/>
            <a:ext cx="242887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fld id="{6E694058-BDC6-4B4C-BD25-0AC6E6ABC316}" type="datetimeFigureOut">
              <a:rPr lang="en-US" altLang="zh-CN"/>
              <a:pPr/>
              <a:t>3/12/2018</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B7D40FA-71D0-4838-B11F-C6497B66FA84}" type="slidenum">
              <a:rPr lang="en-US" altLang="zh-CN"/>
              <a:pPr/>
              <a:t>‹#›</a:t>
            </a:fld>
            <a:endParaRPr lang="en-US" altLang="zh-CN"/>
          </a:p>
        </p:txBody>
      </p:sp>
    </p:spTree>
    <p:extLst>
      <p:ext uri="{BB962C8B-B14F-4D97-AF65-F5344CB8AC3E}">
        <p14:creationId xmlns:p14="http://schemas.microsoft.com/office/powerpoint/2010/main" val="6666491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1408659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357436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045211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540892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2760749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2317419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3118217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4200552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9864531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82142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490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506302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8091025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962068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6456267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0066444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0520767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2375210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4552613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653604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1336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5107DAC-656E-43FE-8636-6EE98563658B}" type="datetimeFigureOut">
              <a:rPr lang="en-US" altLang="zh-CN"/>
              <a:pPr/>
              <a:t>3/12/2018</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80A7F58-A96B-4833-B632-4B0195B9858C}" type="slidenum">
              <a:rPr lang="en-US" altLang="zh-CN"/>
              <a:pPr/>
              <a:t>‹#›</a:t>
            </a:fld>
            <a:endParaRPr lang="en-US" altLang="zh-CN"/>
          </a:p>
        </p:txBody>
      </p:sp>
    </p:spTree>
    <p:extLst>
      <p:ext uri="{BB962C8B-B14F-4D97-AF65-F5344CB8AC3E}">
        <p14:creationId xmlns:p14="http://schemas.microsoft.com/office/powerpoint/2010/main" val="23873553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391646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496869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625604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055379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0676837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1513157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515405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62192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8558323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89427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21B9061-0105-4815-8BFC-16E87891FCEE}" type="datetimeFigureOut">
              <a:rPr lang="en-US" altLang="zh-CN"/>
              <a:pPr/>
              <a:t>3/12/2018</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E475E6B-C124-4836-B452-C874F9B68C2C}" type="slidenum">
              <a:rPr lang="en-US" altLang="zh-CN"/>
              <a:pPr/>
              <a:t>‹#›</a:t>
            </a:fld>
            <a:endParaRPr lang="en-US" altLang="zh-CN"/>
          </a:p>
        </p:txBody>
      </p:sp>
    </p:spTree>
    <p:extLst>
      <p:ext uri="{BB962C8B-B14F-4D97-AF65-F5344CB8AC3E}">
        <p14:creationId xmlns:p14="http://schemas.microsoft.com/office/powerpoint/2010/main" val="41973014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7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6847684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387031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9703184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15109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0164789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617316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1997268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230462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0857984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3" name="矩形 2"/>
          <p:cNvSpPr/>
          <p:nvPr userDrawn="1"/>
        </p:nvSpPr>
        <p:spPr>
          <a:xfrm>
            <a:off x="0" y="0"/>
            <a:ext cx="623888" cy="1190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623888" y="544513"/>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43749" y="543840"/>
            <a:ext cx="3808933" cy="825045"/>
          </a:xfrm>
          <a:prstGeom prst="rect">
            <a:avLst/>
          </a:prstGeom>
        </p:spPr>
        <p:txBody>
          <a:bodyPr>
            <a:normAutofit/>
          </a:bodyPr>
          <a:lstStyle>
            <a:lvl1pPr>
              <a:defRPr sz="3200" b="1"/>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290023328"/>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16" Type="http://schemas.openxmlformats.org/officeDocument/2006/relationships/slideLayout" Target="../slideLayouts/slideLayout216.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8" Type="http://schemas.openxmlformats.org/officeDocument/2006/relationships/slideLayout" Target="../slideLayouts/slideLayout218.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219" Type="http://schemas.openxmlformats.org/officeDocument/2006/relationships/slideLayout" Target="../slideLayouts/slideLayout21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0" Type="http://schemas.openxmlformats.org/officeDocument/2006/relationships/slideLayout" Target="../slideLayouts/slideLayout220.xml"/><Relationship Id="rId225" Type="http://schemas.openxmlformats.org/officeDocument/2006/relationships/theme" Target="../theme/theme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10" Type="http://schemas.openxmlformats.org/officeDocument/2006/relationships/slideLayout" Target="../slideLayouts/slideLayout210.xml"/><Relationship Id="rId215" Type="http://schemas.openxmlformats.org/officeDocument/2006/relationships/slideLayout" Target="../slideLayouts/slideLayout215.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189"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24807311-A9D7-4BE4-88EC-C6AC55CF7811}" type="datetimeFigureOut">
              <a:rPr lang="en-US" altLang="zh-CN"/>
              <a:pPr/>
              <a:t>3/12/2018</a:t>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D6C79F43-B131-496A-9DE3-3B7DAA8EF10E}"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5067" r:id="rId1"/>
    <p:sldLayoutId id="2147485074" r:id="rId2"/>
    <p:sldLayoutId id="2147485068" r:id="rId3"/>
    <p:sldLayoutId id="2147485069" r:id="rId4"/>
    <p:sldLayoutId id="2147485070" r:id="rId5"/>
    <p:sldLayoutId id="2147485075" r:id="rId6"/>
    <p:sldLayoutId id="2147485076" r:id="rId7"/>
    <p:sldLayoutId id="2147485071" r:id="rId8"/>
    <p:sldLayoutId id="2147485072" r:id="rId9"/>
    <p:sldLayoutId id="2147485077" r:id="rId10"/>
    <p:sldLayoutId id="2147485073" r:id="rId11"/>
    <p:sldLayoutId id="2147485079" r:id="rId12"/>
    <p:sldLayoutId id="2147485080" r:id="rId13"/>
    <p:sldLayoutId id="2147485081" r:id="rId14"/>
    <p:sldLayoutId id="2147485082" r:id="rId15"/>
    <p:sldLayoutId id="2147485083" r:id="rId16"/>
    <p:sldLayoutId id="2147485086" r:id="rId17"/>
    <p:sldLayoutId id="2147485087" r:id="rId18"/>
    <p:sldLayoutId id="2147485088" r:id="rId19"/>
    <p:sldLayoutId id="2147485089" r:id="rId20"/>
    <p:sldLayoutId id="2147485090" r:id="rId21"/>
    <p:sldLayoutId id="2147485091" r:id="rId22"/>
    <p:sldLayoutId id="2147485092" r:id="rId23"/>
    <p:sldLayoutId id="2147485093" r:id="rId24"/>
    <p:sldLayoutId id="2147485094" r:id="rId25"/>
    <p:sldLayoutId id="2147485095" r:id="rId26"/>
    <p:sldLayoutId id="2147485096" r:id="rId27"/>
    <p:sldLayoutId id="2147485097" r:id="rId28"/>
    <p:sldLayoutId id="2147485098" r:id="rId29"/>
    <p:sldLayoutId id="2147485099" r:id="rId30"/>
    <p:sldLayoutId id="2147485100" r:id="rId31"/>
    <p:sldLayoutId id="2147485101" r:id="rId32"/>
    <p:sldLayoutId id="2147485102" r:id="rId33"/>
    <p:sldLayoutId id="2147485103" r:id="rId34"/>
    <p:sldLayoutId id="2147485104" r:id="rId35"/>
    <p:sldLayoutId id="2147485105" r:id="rId36"/>
    <p:sldLayoutId id="2147485106" r:id="rId37"/>
    <p:sldLayoutId id="2147485107" r:id="rId38"/>
    <p:sldLayoutId id="2147485108" r:id="rId39"/>
    <p:sldLayoutId id="2147485109" r:id="rId40"/>
    <p:sldLayoutId id="2147485110" r:id="rId41"/>
    <p:sldLayoutId id="2147485111" r:id="rId42"/>
    <p:sldLayoutId id="2147485112" r:id="rId43"/>
    <p:sldLayoutId id="2147485113" r:id="rId44"/>
    <p:sldLayoutId id="2147485114" r:id="rId45"/>
    <p:sldLayoutId id="2147485115" r:id="rId46"/>
    <p:sldLayoutId id="2147485116" r:id="rId47"/>
    <p:sldLayoutId id="2147485117" r:id="rId48"/>
    <p:sldLayoutId id="2147485118" r:id="rId49"/>
    <p:sldLayoutId id="2147485119" r:id="rId50"/>
    <p:sldLayoutId id="2147485120" r:id="rId51"/>
    <p:sldLayoutId id="2147485121" r:id="rId52"/>
    <p:sldLayoutId id="2147485122" r:id="rId53"/>
    <p:sldLayoutId id="2147485123" r:id="rId54"/>
    <p:sldLayoutId id="2147485124" r:id="rId55"/>
    <p:sldLayoutId id="2147485125" r:id="rId56"/>
    <p:sldLayoutId id="2147485126" r:id="rId57"/>
    <p:sldLayoutId id="2147485127" r:id="rId58"/>
    <p:sldLayoutId id="2147485128" r:id="rId59"/>
    <p:sldLayoutId id="2147485129" r:id="rId60"/>
    <p:sldLayoutId id="2147485130" r:id="rId61"/>
    <p:sldLayoutId id="2147485131" r:id="rId62"/>
    <p:sldLayoutId id="2147485132" r:id="rId63"/>
    <p:sldLayoutId id="2147485133" r:id="rId64"/>
    <p:sldLayoutId id="2147485134" r:id="rId65"/>
    <p:sldLayoutId id="2147485135" r:id="rId66"/>
    <p:sldLayoutId id="2147485136" r:id="rId67"/>
    <p:sldLayoutId id="2147485137" r:id="rId68"/>
    <p:sldLayoutId id="2147485138" r:id="rId69"/>
    <p:sldLayoutId id="2147485139" r:id="rId70"/>
    <p:sldLayoutId id="2147485140" r:id="rId71"/>
    <p:sldLayoutId id="2147485141" r:id="rId72"/>
    <p:sldLayoutId id="2147485142" r:id="rId73"/>
    <p:sldLayoutId id="2147485143" r:id="rId74"/>
    <p:sldLayoutId id="2147485144" r:id="rId75"/>
    <p:sldLayoutId id="2147485145" r:id="rId76"/>
    <p:sldLayoutId id="2147485146" r:id="rId77"/>
    <p:sldLayoutId id="2147485147" r:id="rId78"/>
    <p:sldLayoutId id="2147485148" r:id="rId79"/>
    <p:sldLayoutId id="2147485149" r:id="rId80"/>
    <p:sldLayoutId id="2147485150" r:id="rId81"/>
    <p:sldLayoutId id="2147485151" r:id="rId82"/>
    <p:sldLayoutId id="2147485152" r:id="rId83"/>
    <p:sldLayoutId id="2147485153" r:id="rId84"/>
    <p:sldLayoutId id="2147485154" r:id="rId85"/>
    <p:sldLayoutId id="2147485155" r:id="rId86"/>
    <p:sldLayoutId id="2147485156" r:id="rId87"/>
    <p:sldLayoutId id="2147485157" r:id="rId88"/>
    <p:sldLayoutId id="2147485158" r:id="rId89"/>
    <p:sldLayoutId id="2147485159" r:id="rId90"/>
    <p:sldLayoutId id="2147485160" r:id="rId91"/>
    <p:sldLayoutId id="2147485161" r:id="rId92"/>
    <p:sldLayoutId id="2147485162" r:id="rId93"/>
    <p:sldLayoutId id="2147485163" r:id="rId94"/>
    <p:sldLayoutId id="2147485164" r:id="rId95"/>
    <p:sldLayoutId id="2147485165" r:id="rId96"/>
    <p:sldLayoutId id="2147485166" r:id="rId97"/>
    <p:sldLayoutId id="2147485167" r:id="rId98"/>
    <p:sldLayoutId id="2147485168" r:id="rId99"/>
    <p:sldLayoutId id="2147485169" r:id="rId100"/>
    <p:sldLayoutId id="2147485170" r:id="rId101"/>
    <p:sldLayoutId id="2147485171" r:id="rId102"/>
    <p:sldLayoutId id="2147485172" r:id="rId103"/>
    <p:sldLayoutId id="2147485173" r:id="rId104"/>
    <p:sldLayoutId id="2147485174" r:id="rId105"/>
    <p:sldLayoutId id="2147485175" r:id="rId106"/>
    <p:sldLayoutId id="2147485176" r:id="rId107"/>
    <p:sldLayoutId id="2147485177" r:id="rId108"/>
    <p:sldLayoutId id="2147485178" r:id="rId109"/>
    <p:sldLayoutId id="2147485179" r:id="rId110"/>
    <p:sldLayoutId id="2147485180" r:id="rId111"/>
    <p:sldLayoutId id="2147485181" r:id="rId112"/>
    <p:sldLayoutId id="2147485182" r:id="rId113"/>
    <p:sldLayoutId id="2147485183" r:id="rId114"/>
    <p:sldLayoutId id="2147485184" r:id="rId115"/>
    <p:sldLayoutId id="2147485185" r:id="rId116"/>
    <p:sldLayoutId id="2147485186" r:id="rId117"/>
    <p:sldLayoutId id="2147485187" r:id="rId118"/>
    <p:sldLayoutId id="2147485188" r:id="rId119"/>
    <p:sldLayoutId id="2147485189" r:id="rId120"/>
    <p:sldLayoutId id="2147485190" r:id="rId121"/>
    <p:sldLayoutId id="2147485191" r:id="rId122"/>
    <p:sldLayoutId id="2147485192" r:id="rId123"/>
    <p:sldLayoutId id="2147485193" r:id="rId124"/>
    <p:sldLayoutId id="2147485194" r:id="rId125"/>
    <p:sldLayoutId id="2147485195" r:id="rId126"/>
    <p:sldLayoutId id="2147485196" r:id="rId127"/>
    <p:sldLayoutId id="2147485197" r:id="rId128"/>
    <p:sldLayoutId id="2147485198" r:id="rId129"/>
    <p:sldLayoutId id="2147485199" r:id="rId130"/>
    <p:sldLayoutId id="2147485200" r:id="rId131"/>
    <p:sldLayoutId id="2147485201" r:id="rId132"/>
    <p:sldLayoutId id="2147485202" r:id="rId133"/>
    <p:sldLayoutId id="2147485203" r:id="rId134"/>
    <p:sldLayoutId id="2147485204" r:id="rId135"/>
    <p:sldLayoutId id="2147485205" r:id="rId136"/>
    <p:sldLayoutId id="2147485206" r:id="rId137"/>
    <p:sldLayoutId id="2147485207" r:id="rId138"/>
    <p:sldLayoutId id="2147485208" r:id="rId139"/>
    <p:sldLayoutId id="2147485209" r:id="rId140"/>
    <p:sldLayoutId id="2147485210" r:id="rId141"/>
    <p:sldLayoutId id="2147485211" r:id="rId142"/>
    <p:sldLayoutId id="2147485212" r:id="rId143"/>
    <p:sldLayoutId id="2147485213" r:id="rId144"/>
    <p:sldLayoutId id="2147485214" r:id="rId145"/>
    <p:sldLayoutId id="2147485215" r:id="rId146"/>
    <p:sldLayoutId id="2147485216" r:id="rId147"/>
    <p:sldLayoutId id="2147485217" r:id="rId148"/>
    <p:sldLayoutId id="2147485218" r:id="rId149"/>
    <p:sldLayoutId id="2147485219" r:id="rId150"/>
    <p:sldLayoutId id="2147485220" r:id="rId151"/>
    <p:sldLayoutId id="2147485221" r:id="rId152"/>
    <p:sldLayoutId id="2147485222" r:id="rId153"/>
    <p:sldLayoutId id="2147485223" r:id="rId154"/>
    <p:sldLayoutId id="2147485224" r:id="rId155"/>
    <p:sldLayoutId id="2147485225" r:id="rId156"/>
    <p:sldLayoutId id="2147485226" r:id="rId157"/>
    <p:sldLayoutId id="2147485227" r:id="rId158"/>
    <p:sldLayoutId id="2147485228" r:id="rId159"/>
    <p:sldLayoutId id="2147485229" r:id="rId160"/>
    <p:sldLayoutId id="2147485230" r:id="rId161"/>
    <p:sldLayoutId id="2147485231" r:id="rId162"/>
    <p:sldLayoutId id="2147485232" r:id="rId163"/>
    <p:sldLayoutId id="2147485233" r:id="rId164"/>
    <p:sldLayoutId id="2147485234" r:id="rId165"/>
    <p:sldLayoutId id="2147485235" r:id="rId166"/>
    <p:sldLayoutId id="2147485236" r:id="rId167"/>
    <p:sldLayoutId id="2147485237" r:id="rId168"/>
    <p:sldLayoutId id="2147485238" r:id="rId169"/>
    <p:sldLayoutId id="2147485239" r:id="rId170"/>
    <p:sldLayoutId id="2147485240" r:id="rId171"/>
    <p:sldLayoutId id="2147485241" r:id="rId172"/>
    <p:sldLayoutId id="2147485242" r:id="rId173"/>
    <p:sldLayoutId id="2147485243" r:id="rId174"/>
    <p:sldLayoutId id="2147485244" r:id="rId175"/>
    <p:sldLayoutId id="2147485245" r:id="rId176"/>
    <p:sldLayoutId id="2147485246" r:id="rId177"/>
    <p:sldLayoutId id="2147485247" r:id="rId178"/>
    <p:sldLayoutId id="2147485248" r:id="rId179"/>
    <p:sldLayoutId id="2147485249" r:id="rId180"/>
    <p:sldLayoutId id="2147485250" r:id="rId181"/>
    <p:sldLayoutId id="2147485251" r:id="rId182"/>
    <p:sldLayoutId id="2147485252" r:id="rId183"/>
    <p:sldLayoutId id="2147485253" r:id="rId184"/>
    <p:sldLayoutId id="2147485254" r:id="rId185"/>
    <p:sldLayoutId id="2147485255" r:id="rId186"/>
    <p:sldLayoutId id="2147485256" r:id="rId187"/>
    <p:sldLayoutId id="2147485257" r:id="rId188"/>
    <p:sldLayoutId id="2147485258" r:id="rId189"/>
    <p:sldLayoutId id="2147485259" r:id="rId190"/>
    <p:sldLayoutId id="2147485260" r:id="rId191"/>
    <p:sldLayoutId id="2147485261" r:id="rId192"/>
    <p:sldLayoutId id="2147485262" r:id="rId193"/>
    <p:sldLayoutId id="2147485263" r:id="rId194"/>
    <p:sldLayoutId id="2147485264" r:id="rId195"/>
    <p:sldLayoutId id="2147485265" r:id="rId196"/>
    <p:sldLayoutId id="2147485266" r:id="rId197"/>
    <p:sldLayoutId id="2147485267" r:id="rId198"/>
    <p:sldLayoutId id="2147485268" r:id="rId199"/>
    <p:sldLayoutId id="2147485269" r:id="rId200"/>
    <p:sldLayoutId id="2147485270" r:id="rId201"/>
    <p:sldLayoutId id="2147485271" r:id="rId202"/>
    <p:sldLayoutId id="2147485272" r:id="rId203"/>
    <p:sldLayoutId id="2147485273" r:id="rId204"/>
    <p:sldLayoutId id="2147485274" r:id="rId205"/>
    <p:sldLayoutId id="2147485275" r:id="rId206"/>
    <p:sldLayoutId id="2147485276" r:id="rId207"/>
    <p:sldLayoutId id="2147485277" r:id="rId208"/>
    <p:sldLayoutId id="2147485278" r:id="rId209"/>
    <p:sldLayoutId id="2147485279" r:id="rId210"/>
    <p:sldLayoutId id="2147485280" r:id="rId211"/>
    <p:sldLayoutId id="2147485281" r:id="rId212"/>
    <p:sldLayoutId id="2147485282" r:id="rId213"/>
    <p:sldLayoutId id="2147485283" r:id="rId214"/>
    <p:sldLayoutId id="2147485284" r:id="rId215"/>
    <p:sldLayoutId id="2147485285" r:id="rId216"/>
    <p:sldLayoutId id="2147485286" r:id="rId217"/>
    <p:sldLayoutId id="2147485287" r:id="rId218"/>
    <p:sldLayoutId id="2147485288" r:id="rId219"/>
    <p:sldLayoutId id="2147485289" r:id="rId220"/>
    <p:sldLayoutId id="2147485290" r:id="rId221"/>
    <p:sldLayoutId id="2147485291" r:id="rId222"/>
    <p:sldLayoutId id="2147485292" r:id="rId223"/>
    <p:sldLayoutId id="2147485293" r:id="rId22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png"/><Relationship Id="rId1" Type="http://schemas.openxmlformats.org/officeDocument/2006/relationships/slideLayout" Target="../slideLayouts/slideLayout20.xml"/><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png"/><Relationship Id="rId1" Type="http://schemas.openxmlformats.org/officeDocument/2006/relationships/slideLayout" Target="../slideLayouts/slideLayout20.xml"/><Relationship Id="rId4" Type="http://schemas.openxmlformats.org/officeDocument/2006/relationships/image" Target="../media/image108.png"/></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0.xml"/><Relationship Id="rId4" Type="http://schemas.openxmlformats.org/officeDocument/2006/relationships/image" Target="../media/image113.png"/></Relationships>
</file>

<file path=ppt/slides/_rels/slide1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0.xml"/><Relationship Id="rId4" Type="http://schemas.openxmlformats.org/officeDocument/2006/relationships/image" Target="../media/image116.png"/></Relationships>
</file>

<file path=ppt/slides/_rels/slide1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0.xml"/><Relationship Id="rId4" Type="http://schemas.openxmlformats.org/officeDocument/2006/relationships/image" Target="../media/image1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3" Type="http://schemas.openxmlformats.org/officeDocument/2006/relationships/image" Target="http://zone.ni.com/cms/images/devzone/tut/Inst_Icon_FrequCounter.PNG" TargetMode="External"/><Relationship Id="rId2" Type="http://schemas.openxmlformats.org/officeDocument/2006/relationships/image" Target="../media/image125.png"/><Relationship Id="rId1" Type="http://schemas.openxmlformats.org/officeDocument/2006/relationships/slideLayout" Target="../slideLayouts/slideLayout20.xml"/><Relationship Id="rId5" Type="http://schemas.openxmlformats.org/officeDocument/2006/relationships/image" Target="../media/image127.png"/><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0.xml"/><Relationship Id="rId4" Type="http://schemas.openxmlformats.org/officeDocument/2006/relationships/image" Target="../media/image134.png"/></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0.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87.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209746" y="1308934"/>
            <a:ext cx="604701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82500" lnSpcReduction="10000"/>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fontAlgn="auto">
              <a:spcAft>
                <a:spcPts val="0"/>
              </a:spcAft>
              <a:defRPr/>
            </a:pPr>
            <a:r>
              <a:rPr lang="en-US" altLang="zh-CN" sz="6000" b="1" dirty="0" smtClean="0">
                <a:ea typeface="华文楷体" pitchFamily="2" charset="-122"/>
              </a:rPr>
              <a:t>MultiSim </a:t>
            </a:r>
            <a:r>
              <a:rPr lang="zh-CN" altLang="en-US" sz="6000" b="1" dirty="0" smtClean="0">
                <a:ea typeface="华文楷体" pitchFamily="2" charset="-122"/>
              </a:rPr>
              <a:t>软件的使用</a:t>
            </a:r>
            <a:endParaRPr lang="zh-CN" altLang="en-US" sz="6000" b="1" dirty="0">
              <a:ea typeface="华文楷体" pitchFamily="2" charset="-122"/>
            </a:endParaRPr>
          </a:p>
        </p:txBody>
      </p:sp>
      <p:sp>
        <p:nvSpPr>
          <p:cNvPr id="5" name="Rectangle 2"/>
          <p:cNvSpPr txBox="1">
            <a:spLocks noChangeArrowheads="1"/>
          </p:cNvSpPr>
          <p:nvPr/>
        </p:nvSpPr>
        <p:spPr bwMode="auto">
          <a:xfrm>
            <a:off x="3209747" y="3784809"/>
            <a:ext cx="6047015" cy="195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lnSpcReduction="10000"/>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fontAlgn="auto">
              <a:spcAft>
                <a:spcPts val="0"/>
              </a:spcAft>
              <a:defRPr/>
            </a:pPr>
            <a:r>
              <a:rPr lang="zh-CN" altLang="en-US" sz="4000" b="1" dirty="0" smtClean="0">
                <a:ea typeface="华文楷体" pitchFamily="2" charset="-122"/>
              </a:rPr>
              <a:t>电工电子中心</a:t>
            </a:r>
            <a:endParaRPr lang="en-US" altLang="zh-CN" sz="4000" b="1" dirty="0" smtClean="0">
              <a:ea typeface="华文楷体" pitchFamily="2" charset="-122"/>
            </a:endParaRPr>
          </a:p>
          <a:p>
            <a:pPr algn="ctr" fontAlgn="auto">
              <a:spcAft>
                <a:spcPts val="0"/>
              </a:spcAft>
              <a:defRPr/>
            </a:pPr>
            <a:endParaRPr lang="en-US" altLang="zh-CN" sz="4000" b="1" dirty="0">
              <a:ea typeface="华文楷体" pitchFamily="2" charset="-122"/>
            </a:endParaRPr>
          </a:p>
          <a:p>
            <a:pPr algn="ctr" fontAlgn="auto">
              <a:spcAft>
                <a:spcPts val="0"/>
              </a:spcAft>
              <a:defRPr/>
            </a:pPr>
            <a:endParaRPr lang="en-US" altLang="zh-CN" sz="4000" b="1" dirty="0" smtClean="0">
              <a:ea typeface="华文楷体" pitchFamily="2" charset="-122"/>
            </a:endParaRPr>
          </a:p>
          <a:p>
            <a:pPr algn="ctr" fontAlgn="auto">
              <a:spcAft>
                <a:spcPts val="0"/>
              </a:spcAft>
              <a:defRPr/>
            </a:pPr>
            <a:r>
              <a:rPr lang="en-US" altLang="zh-CN" sz="4000" b="1" dirty="0" smtClean="0">
                <a:ea typeface="华文楷体" pitchFamily="2" charset="-122"/>
              </a:rPr>
              <a:t>2018</a:t>
            </a:r>
            <a:r>
              <a:rPr lang="zh-CN" altLang="en-US" sz="4000" b="1" dirty="0" smtClean="0">
                <a:ea typeface="华文楷体" pitchFamily="2" charset="-122"/>
              </a:rPr>
              <a:t>年</a:t>
            </a:r>
            <a:r>
              <a:rPr lang="en-US" altLang="zh-CN" sz="4000" b="1" dirty="0" smtClean="0">
                <a:ea typeface="华文楷体" pitchFamily="2" charset="-122"/>
              </a:rPr>
              <a:t>3</a:t>
            </a:r>
            <a:r>
              <a:rPr lang="zh-CN" altLang="en-US" sz="4000" b="1" dirty="0" smtClean="0">
                <a:ea typeface="华文楷体" pitchFamily="2" charset="-122"/>
              </a:rPr>
              <a:t>月</a:t>
            </a:r>
            <a:r>
              <a:rPr lang="en-US" altLang="zh-CN" sz="4000" b="1" dirty="0">
                <a:ea typeface="华文楷体" pitchFamily="2" charset="-122"/>
              </a:rPr>
              <a:t>6</a:t>
            </a:r>
            <a:r>
              <a:rPr lang="zh-CN" altLang="en-US" sz="4000" b="1" dirty="0" smtClean="0">
                <a:ea typeface="华文楷体" pitchFamily="2" charset="-122"/>
              </a:rPr>
              <a:t>日</a:t>
            </a:r>
            <a:endParaRPr lang="zh-CN" altLang="en-US" sz="4000" b="1" dirty="0">
              <a:ea typeface="华文楷体" pitchFamily="2" charset="-122"/>
            </a:endParaRPr>
          </a:p>
        </p:txBody>
      </p:sp>
    </p:spTree>
    <p:extLst>
      <p:ext uri="{BB962C8B-B14F-4D97-AF65-F5344CB8AC3E}">
        <p14:creationId xmlns:p14="http://schemas.microsoft.com/office/powerpoint/2010/main" val="27509871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矩形 6"/>
          <p:cNvSpPr>
            <a:spLocks noChangeArrowheads="1"/>
          </p:cNvSpPr>
          <p:nvPr/>
        </p:nvSpPr>
        <p:spPr bwMode="auto">
          <a:xfrm>
            <a:off x="262371" y="1939925"/>
            <a:ext cx="49958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2</a:t>
            </a:r>
            <a:r>
              <a:rPr lang="zh-CN" altLang="zh-CN" sz="2400" dirty="0"/>
              <a:t>）寻找所要的元器件</a:t>
            </a:r>
          </a:p>
          <a:p>
            <a:pPr eaLnBrk="1">
              <a:lnSpc>
                <a:spcPct val="150000"/>
              </a:lnSpc>
            </a:pPr>
            <a:r>
              <a:rPr lang="en-US" altLang="zh-CN" sz="2400" dirty="0"/>
              <a:t>        </a:t>
            </a:r>
            <a:r>
              <a:rPr lang="zh-CN" altLang="zh-CN" sz="2400" dirty="0"/>
              <a:t>选择“</a:t>
            </a:r>
            <a:r>
              <a:rPr lang="en-AU" altLang="zh-CN" sz="2400" dirty="0"/>
              <a:t>Place</a:t>
            </a:r>
            <a:r>
              <a:rPr lang="zh-CN" altLang="zh-CN" sz="2400" dirty="0"/>
              <a:t>”→“</a:t>
            </a:r>
            <a:r>
              <a:rPr lang="en-AU" altLang="zh-CN" sz="2400" dirty="0"/>
              <a:t>Component</a:t>
            </a:r>
            <a:r>
              <a:rPr lang="zh-CN" altLang="zh-CN" sz="2400" dirty="0"/>
              <a:t>”</a:t>
            </a:r>
            <a:r>
              <a:rPr lang="zh-CN" altLang="en-US" sz="2400" dirty="0"/>
              <a:t>，</a:t>
            </a:r>
            <a:r>
              <a:rPr lang="zh-CN" altLang="zh-CN" sz="2400" dirty="0"/>
              <a:t>弹出“</a:t>
            </a:r>
            <a:r>
              <a:rPr lang="en-AU" altLang="zh-CN" sz="2400" dirty="0"/>
              <a:t>Select a Component</a:t>
            </a:r>
            <a:r>
              <a:rPr lang="zh-CN" altLang="zh-CN" sz="2400" dirty="0"/>
              <a:t>”对话框，或者单击鼠标右键，选择“</a:t>
            </a:r>
            <a:r>
              <a:rPr lang="en-AU" altLang="zh-CN" sz="2400" dirty="0"/>
              <a:t>Place</a:t>
            </a:r>
            <a:r>
              <a:rPr lang="zh-CN" altLang="zh-CN" sz="2400" dirty="0"/>
              <a:t>”→“</a:t>
            </a:r>
            <a:r>
              <a:rPr lang="en-AU" altLang="zh-CN" sz="2400" dirty="0"/>
              <a:t>Component</a:t>
            </a:r>
            <a:r>
              <a:rPr lang="zh-CN" altLang="zh-CN" sz="2400" dirty="0"/>
              <a:t>”命令，系统弹出“</a:t>
            </a:r>
            <a:r>
              <a:rPr lang="en-AU" altLang="zh-CN" sz="2400" dirty="0"/>
              <a:t>Select a Component</a:t>
            </a:r>
            <a:r>
              <a:rPr lang="zh-CN" altLang="zh-CN" sz="2400" dirty="0"/>
              <a:t>”对话框。</a:t>
            </a:r>
          </a:p>
        </p:txBody>
      </p:sp>
      <p:sp>
        <p:nvSpPr>
          <p:cNvPr id="9" name="矩形 8"/>
          <p:cNvSpPr/>
          <p:nvPr/>
        </p:nvSpPr>
        <p:spPr>
          <a:xfrm>
            <a:off x="138546" y="782784"/>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16390" name="矩形 9"/>
          <p:cNvSpPr>
            <a:spLocks noChangeArrowheads="1"/>
          </p:cNvSpPr>
          <p:nvPr/>
        </p:nvSpPr>
        <p:spPr bwMode="auto">
          <a:xfrm>
            <a:off x="547327" y="1367559"/>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．放置元器件</a:t>
            </a:r>
          </a:p>
        </p:txBody>
      </p:sp>
      <p:pic>
        <p:nvPicPr>
          <p:cNvPr id="16391" name="Picture 2" descr="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8234" y="852632"/>
            <a:ext cx="6608762" cy="54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7224390"/>
      </p:ext>
    </p:extLst>
  </p:cSld>
  <p:clrMapOvr>
    <a:masterClrMapping/>
  </p:clrMapOvr>
  <p:transition spd="med">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69483" y="1001138"/>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rPr>
              <a:t>3</a:t>
            </a:r>
            <a:r>
              <a:rPr lang="en-US" altLang="zh-CN" sz="3200" b="1" dirty="0" smtClean="0">
                <a:solidFill>
                  <a:schemeClr val="accent5">
                    <a:lumMod val="50000"/>
                  </a:schemeClr>
                </a:solidFill>
                <a:latin typeface="+mn-lt"/>
                <a:ea typeface="+mn-ea"/>
              </a:rPr>
              <a:t>.4  </a:t>
            </a:r>
            <a:r>
              <a:rPr lang="zh-CN" altLang="en-US" sz="3200" b="1" dirty="0">
                <a:solidFill>
                  <a:schemeClr val="accent5">
                    <a:lumMod val="50000"/>
                  </a:schemeClr>
                </a:solidFill>
                <a:latin typeface="+mn-lt"/>
                <a:ea typeface="+mn-ea"/>
              </a:rPr>
              <a:t>梯形图工具栏</a:t>
            </a:r>
            <a:endParaRPr lang="zh-CN" altLang="zh-CN" sz="3200" b="1" dirty="0">
              <a:solidFill>
                <a:schemeClr val="accent5">
                  <a:lumMod val="50000"/>
                </a:schemeClr>
              </a:solidFill>
              <a:latin typeface="+mn-lt"/>
              <a:ea typeface="+mn-ea"/>
            </a:endParaRPr>
          </a:p>
        </p:txBody>
      </p:sp>
      <p:sp>
        <p:nvSpPr>
          <p:cNvPr id="62470" name="矩形 9"/>
          <p:cNvSpPr>
            <a:spLocks noChangeArrowheads="1"/>
          </p:cNvSpPr>
          <p:nvPr/>
        </p:nvSpPr>
        <p:spPr bwMode="auto">
          <a:xfrm>
            <a:off x="941388" y="1585913"/>
            <a:ext cx="10490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400" dirty="0"/>
              <a:t>提供了绘制梯形图的按钮，可以方便地设计</a:t>
            </a:r>
            <a:r>
              <a:rPr lang="en-US" altLang="zh-CN" sz="2400" dirty="0"/>
              <a:t>PLC</a:t>
            </a:r>
            <a:r>
              <a:rPr lang="zh-CN" altLang="zh-CN" sz="2400" dirty="0"/>
              <a:t>控制系统和继电器控制系统。</a:t>
            </a:r>
            <a:endParaRPr lang="zh-CN" altLang="en-US" sz="2400" dirty="0"/>
          </a:p>
        </p:txBody>
      </p:sp>
      <p:pic>
        <p:nvPicPr>
          <p:cNvPr id="62471" name="Picture 2" descr="3-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276" y="2496386"/>
            <a:ext cx="833437"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0252362"/>
      </p:ext>
    </p:extLst>
  </p:cSld>
  <p:clrMapOvr>
    <a:masterClrMapping/>
  </p:clrMapOvr>
  <p:transition spd="med">
    <p:pull/>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34681" y="948488"/>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3.5  </a:t>
            </a:r>
            <a:r>
              <a:rPr lang="zh-CN" altLang="en-US" sz="3200" b="1" dirty="0">
                <a:solidFill>
                  <a:schemeClr val="accent5">
                    <a:lumMod val="50000"/>
                  </a:schemeClr>
                </a:solidFill>
                <a:latin typeface="+mn-lt"/>
                <a:ea typeface="+mn-ea"/>
              </a:rPr>
              <a:t>仪器库工具栏</a:t>
            </a:r>
            <a:endParaRPr lang="zh-CN" altLang="zh-CN" sz="3200" b="1" dirty="0">
              <a:solidFill>
                <a:schemeClr val="accent5">
                  <a:lumMod val="50000"/>
                </a:schemeClr>
              </a:solidFill>
              <a:latin typeface="+mn-lt"/>
              <a:ea typeface="+mn-ea"/>
            </a:endParaRPr>
          </a:p>
        </p:txBody>
      </p:sp>
      <p:sp>
        <p:nvSpPr>
          <p:cNvPr id="63494" name="矩形 9"/>
          <p:cNvSpPr>
            <a:spLocks noChangeArrowheads="1"/>
          </p:cNvSpPr>
          <p:nvPr/>
        </p:nvSpPr>
        <p:spPr bwMode="auto">
          <a:xfrm>
            <a:off x="762503" y="1782261"/>
            <a:ext cx="104902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        Multisim14</a:t>
            </a:r>
            <a:r>
              <a:rPr lang="zh-CN" altLang="zh-CN" sz="2400" dirty="0"/>
              <a:t>提供了</a:t>
            </a:r>
            <a:r>
              <a:rPr lang="en-US" altLang="zh-CN" sz="2400" dirty="0"/>
              <a:t>21</a:t>
            </a:r>
            <a:r>
              <a:rPr lang="zh-CN" altLang="zh-CN" sz="2400" dirty="0"/>
              <a:t>种用来对电路工作状态进行测试的仪器、仪表，这些仪表的使用方法和外观与真实仪表相当，感觉就像实验室使用的仪器。仪表工具栏是进行虚拟电子实验和电子设计仿真最快捷而又形象的特殊窗口。在仪器库中除了为用户提供了实验室常用仪器仪表外，还有一类比较特殊的虚拟仪器——</a:t>
            </a:r>
            <a:r>
              <a:rPr lang="en-US" altLang="zh-CN" sz="2400" dirty="0"/>
              <a:t>NI </a:t>
            </a:r>
            <a:r>
              <a:rPr lang="en-US" altLang="zh-CN" sz="2400" dirty="0" err="1"/>
              <a:t>ELVIEmx</a:t>
            </a:r>
            <a:r>
              <a:rPr lang="zh-CN" altLang="zh-CN" sz="2400" dirty="0"/>
              <a:t>仪器，该仪器包含了</a:t>
            </a:r>
            <a:r>
              <a:rPr lang="en-US" altLang="zh-CN" sz="2400" dirty="0"/>
              <a:t>8</a:t>
            </a:r>
            <a:r>
              <a:rPr lang="zh-CN" altLang="zh-CN" sz="2400" dirty="0"/>
              <a:t>种实验室常用仪器， 与</a:t>
            </a:r>
            <a:r>
              <a:rPr lang="en-US" altLang="zh-CN" sz="2400" dirty="0"/>
              <a:t>NI</a:t>
            </a:r>
            <a:r>
              <a:rPr lang="zh-CN" altLang="zh-CN" sz="2400" dirty="0"/>
              <a:t>公司的硬件——</a:t>
            </a:r>
            <a:r>
              <a:rPr lang="en-US" altLang="zh-CN" sz="2400" dirty="0" err="1"/>
              <a:t>myDAQ</a:t>
            </a:r>
            <a:r>
              <a:rPr lang="zh-CN" altLang="zh-CN" sz="2400" dirty="0"/>
              <a:t>结合使用，可以通过</a:t>
            </a:r>
            <a:r>
              <a:rPr lang="en-US" altLang="zh-CN" sz="2400" dirty="0" err="1"/>
              <a:t>myDAQ</a:t>
            </a:r>
            <a:r>
              <a:rPr lang="zh-CN" altLang="zh-CN" sz="2400" dirty="0"/>
              <a:t>实现用</a:t>
            </a:r>
            <a:r>
              <a:rPr lang="en-US" altLang="zh-CN" sz="2400" dirty="0"/>
              <a:t>NI </a:t>
            </a:r>
            <a:r>
              <a:rPr lang="en-US" altLang="zh-CN" sz="2400" dirty="0" err="1"/>
              <a:t>ELVIEmx</a:t>
            </a:r>
            <a:r>
              <a:rPr lang="zh-CN" altLang="zh-CN" sz="2400" dirty="0"/>
              <a:t>仪器测量实际的硬件电路。</a:t>
            </a:r>
            <a:endParaRPr lang="zh-CN" altLang="en-US" sz="2400" dirty="0"/>
          </a:p>
        </p:txBody>
      </p:sp>
    </p:spTree>
    <p:extLst>
      <p:ext uri="{BB962C8B-B14F-4D97-AF65-F5344CB8AC3E}">
        <p14:creationId xmlns:p14="http://schemas.microsoft.com/office/powerpoint/2010/main" val="424179531"/>
      </p:ext>
    </p:extLst>
  </p:cSld>
  <p:clrMapOvr>
    <a:masterClrMapping/>
  </p:clrMapOvr>
  <p:transition spd="med">
    <p:pull/>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1356" y="948489"/>
            <a:ext cx="263726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rPr>
              <a:t>3.6 </a:t>
            </a:r>
            <a:r>
              <a:rPr lang="en-US" altLang="zh-CN" sz="3200" b="1" dirty="0" smtClean="0">
                <a:solidFill>
                  <a:schemeClr val="accent5">
                    <a:lumMod val="50000"/>
                  </a:schemeClr>
                </a:solidFill>
                <a:latin typeface="+mn-lt"/>
                <a:ea typeface="+mn-ea"/>
              </a:rPr>
              <a:t>  </a:t>
            </a:r>
            <a:r>
              <a:rPr lang="zh-CN" altLang="en-US" sz="3200" b="1" dirty="0">
                <a:solidFill>
                  <a:schemeClr val="accent5">
                    <a:lumMod val="50000"/>
                  </a:schemeClr>
                </a:solidFill>
                <a:latin typeface="+mn-lt"/>
                <a:ea typeface="+mn-ea"/>
              </a:rPr>
              <a:t>其他功能</a:t>
            </a:r>
            <a:endParaRPr lang="zh-CN" altLang="zh-CN" sz="3200" b="1" dirty="0">
              <a:solidFill>
                <a:schemeClr val="accent5">
                  <a:lumMod val="50000"/>
                </a:schemeClr>
              </a:solidFill>
              <a:latin typeface="+mn-lt"/>
              <a:ea typeface="+mn-ea"/>
            </a:endParaRPr>
          </a:p>
        </p:txBody>
      </p:sp>
      <p:sp>
        <p:nvSpPr>
          <p:cNvPr id="64518" name="矩形 9"/>
          <p:cNvSpPr>
            <a:spLocks noChangeArrowheads="1"/>
          </p:cNvSpPr>
          <p:nvPr/>
        </p:nvSpPr>
        <p:spPr bwMode="auto">
          <a:xfrm>
            <a:off x="702428" y="1669967"/>
            <a:ext cx="10777537"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a:t>
            </a:r>
            <a:r>
              <a:rPr lang="en-US" altLang="zh-CN" sz="2400" dirty="0"/>
              <a:t>.com</a:t>
            </a:r>
            <a:r>
              <a:rPr lang="zh-CN" altLang="zh-CN" sz="2400" dirty="0"/>
              <a:t>”按钮：提供给</a:t>
            </a:r>
            <a:r>
              <a:rPr lang="en-US" altLang="zh-CN" sz="2400" dirty="0"/>
              <a:t>Multisim14</a:t>
            </a:r>
            <a:r>
              <a:rPr lang="zh-CN" altLang="zh-CN" sz="2400" dirty="0"/>
              <a:t>用户的一个</a:t>
            </a:r>
            <a:r>
              <a:rPr lang="en-US" altLang="zh-CN" sz="2400" dirty="0"/>
              <a:t>Internet</a:t>
            </a:r>
            <a:r>
              <a:rPr lang="zh-CN" altLang="zh-CN" sz="2400" dirty="0"/>
              <a:t>入口，通过它可以访问</a:t>
            </a:r>
            <a:r>
              <a:rPr lang="en-US" altLang="zh-CN" sz="2400" dirty="0"/>
              <a:t>1000</a:t>
            </a:r>
            <a:r>
              <a:rPr lang="zh-CN" altLang="zh-CN" sz="2400" dirty="0"/>
              <a:t>多万个元器件的</a:t>
            </a:r>
            <a:r>
              <a:rPr lang="en-US" altLang="zh-CN" sz="2400" dirty="0" err="1"/>
              <a:t>CAPSXpert</a:t>
            </a:r>
            <a:r>
              <a:rPr lang="zh-CN" altLang="zh-CN" sz="2400" dirty="0"/>
              <a:t>数据库，并可直接把有关元器件的</a:t>
            </a:r>
            <a:r>
              <a:rPr lang="en-US" altLang="zh-CN" sz="2400" dirty="0"/>
              <a:t>Spice</a:t>
            </a:r>
            <a:r>
              <a:rPr lang="zh-CN" altLang="zh-CN" sz="2400" dirty="0"/>
              <a:t>模型及信息资料下载到用户的数据库中。</a:t>
            </a:r>
          </a:p>
          <a:p>
            <a:pPr eaLnBrk="1">
              <a:lnSpc>
                <a:spcPct val="150000"/>
              </a:lnSpc>
            </a:pPr>
            <a:r>
              <a:rPr lang="en-US" altLang="zh-CN" sz="2400" dirty="0"/>
              <a:t>       </a:t>
            </a:r>
            <a:r>
              <a:rPr lang="zh-CN" altLang="zh-CN" sz="2400" dirty="0"/>
              <a:t>电路窗口（</a:t>
            </a:r>
            <a:r>
              <a:rPr lang="en-US" altLang="zh-CN" sz="2400" dirty="0"/>
              <a:t>Circuit Window</a:t>
            </a:r>
            <a:r>
              <a:rPr lang="zh-CN" altLang="zh-CN" sz="2400" dirty="0"/>
              <a:t>）</a:t>
            </a:r>
            <a:r>
              <a:rPr lang="zh-CN" altLang="en-US" sz="2400" dirty="0"/>
              <a:t>：</a:t>
            </a:r>
            <a:r>
              <a:rPr lang="zh-CN" altLang="zh-CN" sz="2400" dirty="0"/>
              <a:t>又称为</a:t>
            </a:r>
            <a:r>
              <a:rPr lang="en-US" altLang="zh-CN" sz="2400" dirty="0"/>
              <a:t>Workspace</a:t>
            </a:r>
            <a:r>
              <a:rPr lang="zh-CN" altLang="zh-CN" sz="2400" dirty="0"/>
              <a:t>，相当于一个现实工作中的操作平台。电路图的编辑绘制、仿真分析、波形数据显示等都将在此窗口中进行。</a:t>
            </a:r>
          </a:p>
          <a:p>
            <a:pPr eaLnBrk="1">
              <a:lnSpc>
                <a:spcPct val="150000"/>
              </a:lnSpc>
            </a:pPr>
            <a:r>
              <a:rPr lang="en-US" altLang="zh-CN" sz="2400" dirty="0"/>
              <a:t>      </a:t>
            </a:r>
            <a:r>
              <a:rPr lang="zh-CN" altLang="zh-CN" sz="2400" dirty="0"/>
              <a:t>状态条（</a:t>
            </a:r>
            <a:r>
              <a:rPr lang="en-US" altLang="zh-CN" sz="2400" dirty="0"/>
              <a:t>Status Line</a:t>
            </a:r>
            <a:r>
              <a:rPr lang="zh-CN" altLang="zh-CN" sz="2400" dirty="0"/>
              <a:t>）</a:t>
            </a:r>
            <a:r>
              <a:rPr lang="zh-CN" altLang="en-US" sz="2400" dirty="0"/>
              <a:t>：</a:t>
            </a:r>
            <a:r>
              <a:rPr lang="zh-CN" altLang="zh-CN" sz="2400" dirty="0"/>
              <a:t>显示有关当前操作以及鼠标所指条目的有用信息。</a:t>
            </a:r>
          </a:p>
        </p:txBody>
      </p:sp>
    </p:spTree>
    <p:extLst>
      <p:ext uri="{BB962C8B-B14F-4D97-AF65-F5344CB8AC3E}">
        <p14:creationId xmlns:p14="http://schemas.microsoft.com/office/powerpoint/2010/main" val="2083197021"/>
      </p:ext>
    </p:extLst>
  </p:cSld>
  <p:clrMapOvr>
    <a:masterClrMapping/>
  </p:clrMapOvr>
  <p:transition spd="med">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5534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6251" y="923982"/>
            <a:ext cx="1808508" cy="523220"/>
          </a:xfrm>
          <a:prstGeom prst="rect">
            <a:avLst/>
          </a:prstGeom>
          <a:noFill/>
          <a:ln>
            <a:noFill/>
          </a:ln>
        </p:spPr>
        <p:txBody>
          <a:bodyPr wrap="none">
            <a:spAutoFit/>
          </a:bodyPr>
          <a:lstStyle/>
          <a:p>
            <a:pPr fontAlgn="auto">
              <a:spcBef>
                <a:spcPts val="0"/>
              </a:spcBef>
              <a:spcAft>
                <a:spcPts val="0"/>
              </a:spcAft>
              <a:defRPr/>
            </a:pPr>
            <a:r>
              <a:rPr kumimoji="1" lang="zh-CN" altLang="en-US" sz="2800" b="1" dirty="0" smtClean="0">
                <a:latin typeface="+mj-ea"/>
                <a:ea typeface="+mj-ea"/>
              </a:rPr>
              <a:t>一、概 </a:t>
            </a:r>
            <a:r>
              <a:rPr kumimoji="1" lang="zh-CN" altLang="en-US" sz="2800" b="1" dirty="0">
                <a:latin typeface="+mj-ea"/>
                <a:ea typeface="+mj-ea"/>
              </a:rPr>
              <a:t>述</a:t>
            </a:r>
          </a:p>
        </p:txBody>
      </p:sp>
      <p:sp>
        <p:nvSpPr>
          <p:cNvPr id="8197" name="Rectangle 1"/>
          <p:cNvSpPr>
            <a:spLocks noChangeArrowheads="1"/>
          </p:cNvSpPr>
          <p:nvPr/>
        </p:nvSpPr>
        <p:spPr bwMode="auto">
          <a:xfrm>
            <a:off x="475831" y="1447202"/>
            <a:ext cx="11202822"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dirty="0">
                <a:latin typeface="宋体" panose="02010600030101010101" pitchFamily="2" charset="-122"/>
              </a:rPr>
              <a:t>    Multisim14</a:t>
            </a:r>
            <a:r>
              <a:rPr lang="zh-CN" altLang="en-US" sz="2800" dirty="0">
                <a:latin typeface="宋体" panose="02010600030101010101" pitchFamily="2" charset="-122"/>
              </a:rPr>
              <a:t>主要对电路原理图进行仿真分析，以便验证电路设计的合理性。但一个测试系统不仅需要能够进行电路原理图仿真，而且对真实信号的处理方式也十分重要，而</a:t>
            </a:r>
            <a:r>
              <a:rPr lang="en-US" altLang="zh-CN" sz="2800" dirty="0">
                <a:latin typeface="宋体" panose="02010600030101010101" pitchFamily="2" charset="-122"/>
              </a:rPr>
              <a:t>Multisim14</a:t>
            </a:r>
            <a:r>
              <a:rPr lang="zh-CN" altLang="en-US" sz="2800" dirty="0">
                <a:latin typeface="宋体" panose="02010600030101010101" pitchFamily="2" charset="-122"/>
              </a:rPr>
              <a:t>无法采集、处理真实信号。为了解决</a:t>
            </a:r>
            <a:r>
              <a:rPr lang="en-US" altLang="zh-CN" sz="2800" dirty="0">
                <a:latin typeface="宋体" panose="02010600030101010101" pitchFamily="2" charset="-122"/>
              </a:rPr>
              <a:t>Multisim14</a:t>
            </a:r>
            <a:r>
              <a:rPr lang="zh-CN" altLang="en-US" sz="2800" dirty="0">
                <a:latin typeface="宋体" panose="02010600030101010101" pitchFamily="2" charset="-122"/>
              </a:rPr>
              <a:t>软件不能将电路原理图测试转变为真实电路测试的问题，需要借助</a:t>
            </a:r>
            <a:r>
              <a:rPr lang="en-US" altLang="zh-CN" sz="2800" dirty="0">
                <a:latin typeface="宋体" panose="02010600030101010101" pitchFamily="2" charset="-122"/>
              </a:rPr>
              <a:t>LabVIEW</a:t>
            </a:r>
            <a:r>
              <a:rPr lang="zh-CN" altLang="en-US" sz="2800" dirty="0">
                <a:latin typeface="宋体" panose="02010600030101010101" pitchFamily="2" charset="-122"/>
              </a:rPr>
              <a:t>软件。通过应用</a:t>
            </a:r>
            <a:r>
              <a:rPr lang="en-US" altLang="zh-CN" sz="2800" dirty="0">
                <a:latin typeface="宋体" panose="02010600030101010101" pitchFamily="2" charset="-122"/>
              </a:rPr>
              <a:t>LabVIEW</a:t>
            </a:r>
            <a:r>
              <a:rPr lang="zh-CN" altLang="en-US" sz="2800" dirty="0">
                <a:latin typeface="宋体" panose="02010600030101010101" pitchFamily="2" charset="-122"/>
              </a:rPr>
              <a:t>软件开发用户自定义的虚拟仪器，并导入</a:t>
            </a:r>
            <a:r>
              <a:rPr lang="en-US" altLang="zh-CN" sz="2800" dirty="0">
                <a:latin typeface="宋体" panose="02010600030101010101" pitchFamily="2" charset="-122"/>
              </a:rPr>
              <a:t>Multisim14</a:t>
            </a:r>
            <a:r>
              <a:rPr lang="zh-CN" altLang="en-US" sz="2800" dirty="0">
                <a:latin typeface="宋体" panose="02010600030101010101" pitchFamily="2" charset="-122"/>
              </a:rPr>
              <a:t>中，可以实现</a:t>
            </a:r>
            <a:r>
              <a:rPr lang="en-US" altLang="zh-CN" sz="2800" dirty="0">
                <a:latin typeface="宋体" panose="02010600030101010101" pitchFamily="2" charset="-122"/>
              </a:rPr>
              <a:t>Multisim14</a:t>
            </a:r>
            <a:r>
              <a:rPr lang="zh-CN" altLang="en-US" sz="2800" dirty="0">
                <a:latin typeface="宋体" panose="02010600030101010101" pitchFamily="2" charset="-122"/>
              </a:rPr>
              <a:t>仿真的个性化，并扩展其仿真能力。</a:t>
            </a:r>
          </a:p>
        </p:txBody>
      </p:sp>
      <p:sp>
        <p:nvSpPr>
          <p:cNvPr id="6" name="文本框 3"/>
          <p:cNvSpPr txBox="1"/>
          <p:nvPr/>
        </p:nvSpPr>
        <p:spPr>
          <a:xfrm>
            <a:off x="4028825" y="112295"/>
            <a:ext cx="4562467" cy="646331"/>
          </a:xfrm>
          <a:prstGeom prst="rect">
            <a:avLst/>
          </a:prstGeom>
          <a:noFill/>
          <a:ln>
            <a:noFill/>
          </a:ln>
        </p:spPr>
        <p:txBody>
          <a:bodyPr wrap="none">
            <a:spAutoFit/>
          </a:bodyPr>
          <a:lstStyle/>
          <a:p>
            <a:pPr fontAlgn="auto">
              <a:spcBef>
                <a:spcPts val="0"/>
              </a:spcBef>
              <a:spcAft>
                <a:spcPts val="0"/>
              </a:spcAft>
              <a:defRPr/>
            </a:pPr>
            <a:r>
              <a:rPr kumimoji="1" lang="zh-CN" altLang="en-US" sz="3600" b="1" dirty="0" smtClean="0">
                <a:solidFill>
                  <a:schemeClr val="accent1">
                    <a:lumMod val="75000"/>
                  </a:schemeClr>
                </a:solidFill>
                <a:latin typeface="+mn-lt"/>
              </a:rPr>
              <a:t>第四章  </a:t>
            </a:r>
            <a:r>
              <a:rPr kumimoji="1" lang="zh-CN" altLang="en-US" sz="3600" b="1" dirty="0" smtClean="0">
                <a:solidFill>
                  <a:schemeClr val="accent1">
                    <a:lumMod val="75000"/>
                  </a:schemeClr>
                </a:solidFill>
                <a:latin typeface="+mn-lt"/>
              </a:rPr>
              <a:t>几种虚拟仪器</a:t>
            </a:r>
            <a:endParaRPr kumimoji="1" lang="zh-CN" altLang="en-US" sz="3600" b="1" dirty="0">
              <a:solidFill>
                <a:schemeClr val="accent1">
                  <a:lumMod val="75000"/>
                </a:schemeClr>
              </a:solidFill>
              <a:latin typeface="+mn-lt"/>
            </a:endParaRPr>
          </a:p>
        </p:txBody>
      </p:sp>
    </p:spTree>
    <p:extLst>
      <p:ext uri="{BB962C8B-B14F-4D97-AF65-F5344CB8AC3E}">
        <p14:creationId xmlns:p14="http://schemas.microsoft.com/office/powerpoint/2010/main" val="2142955597"/>
      </p:ext>
    </p:extLst>
  </p:cSld>
  <p:clrMapOvr>
    <a:masterClrMapping/>
  </p:clrMapOvr>
  <p:transition spd="med">
    <p:pull/>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0137" y="839119"/>
            <a:ext cx="3995004" cy="646331"/>
          </a:xfrm>
          <a:prstGeom prst="rect">
            <a:avLst/>
          </a:prstGeom>
          <a:noFill/>
          <a:ln>
            <a:noFill/>
          </a:ln>
        </p:spPr>
        <p:txBody>
          <a:bodyPr wrap="none">
            <a:spAutoFit/>
          </a:bodyPr>
          <a:lstStyle/>
          <a:p>
            <a:pPr fontAlgn="auto">
              <a:spcBef>
                <a:spcPts val="0"/>
              </a:spcBef>
              <a:spcAft>
                <a:spcPts val="0"/>
              </a:spcAft>
              <a:defRPr/>
            </a:pPr>
            <a:r>
              <a:rPr kumimoji="1" lang="zh-CN" altLang="en-US" sz="3600" b="1" dirty="0" smtClean="0">
                <a:latin typeface="+mn-lt"/>
                <a:ea typeface="+mn-ea"/>
              </a:rPr>
              <a:t>二、</a:t>
            </a:r>
            <a:r>
              <a:rPr kumimoji="1" lang="en-US" altLang="zh-CN" sz="3600" b="1" dirty="0" smtClean="0">
                <a:latin typeface="+mn-lt"/>
                <a:ea typeface="+mn-ea"/>
              </a:rPr>
              <a:t> </a:t>
            </a:r>
            <a:r>
              <a:rPr kumimoji="1" lang="zh-CN" altLang="en-US" sz="3600" b="1" dirty="0">
                <a:latin typeface="+mn-lt"/>
                <a:ea typeface="+mn-ea"/>
              </a:rPr>
              <a:t>认识虚拟仪器</a:t>
            </a:r>
          </a:p>
        </p:txBody>
      </p:sp>
      <p:sp>
        <p:nvSpPr>
          <p:cNvPr id="2" name="矩形 1"/>
          <p:cNvSpPr/>
          <p:nvPr/>
        </p:nvSpPr>
        <p:spPr>
          <a:xfrm>
            <a:off x="1934745" y="3806658"/>
            <a:ext cx="8137525" cy="2030413"/>
          </a:xfrm>
          <a:prstGeom prst="rect">
            <a:avLst/>
          </a:prstGeom>
        </p:spPr>
        <p:txBody>
          <a:bodyPr>
            <a:spAutoFit/>
          </a:bodyPr>
          <a:lstStyle/>
          <a:p>
            <a:pPr indent="269875">
              <a:lnSpc>
                <a:spcPct val="150000"/>
              </a:lnSpc>
              <a:defRPr/>
            </a:pPr>
            <a:r>
              <a:rPr lang="zh-CN" altLang="zh-CN" sz="2800" dirty="0">
                <a:latin typeface="Arial" charset="0"/>
              </a:rPr>
              <a:t>虚拟仪器在仪器栏中以图标方式显示</a:t>
            </a:r>
            <a:r>
              <a:rPr lang="zh-CN" altLang="en-US" sz="2800" dirty="0">
                <a:latin typeface="Arial" charset="0"/>
              </a:rPr>
              <a:t>；</a:t>
            </a:r>
            <a:endParaRPr lang="en-US" altLang="zh-CN" sz="2800" dirty="0">
              <a:latin typeface="Arial" charset="0"/>
            </a:endParaRPr>
          </a:p>
          <a:p>
            <a:pPr indent="269875">
              <a:lnSpc>
                <a:spcPct val="150000"/>
              </a:lnSpc>
              <a:defRPr/>
            </a:pPr>
            <a:r>
              <a:rPr lang="zh-CN" altLang="zh-CN" sz="2800" dirty="0">
                <a:latin typeface="Arial" charset="0"/>
              </a:rPr>
              <a:t>仪器接线符号是仪器连接到电路中的桥梁</a:t>
            </a:r>
            <a:r>
              <a:rPr lang="zh-CN" altLang="en-US" sz="2800" dirty="0">
                <a:latin typeface="Arial" charset="0"/>
              </a:rPr>
              <a:t>；</a:t>
            </a:r>
            <a:endParaRPr lang="en-US" altLang="zh-CN" sz="2800" kern="1050" dirty="0">
              <a:solidFill>
                <a:prstClr val="black"/>
              </a:solidFill>
              <a:latin typeface="Times New Roman"/>
              <a:ea typeface="宋体"/>
              <a:cs typeface="Times New Roman"/>
            </a:endParaRPr>
          </a:p>
          <a:p>
            <a:pPr indent="269875">
              <a:lnSpc>
                <a:spcPct val="150000"/>
              </a:lnSpc>
              <a:defRPr/>
            </a:pPr>
            <a:r>
              <a:rPr lang="zh-CN" altLang="zh-CN" sz="2800" kern="1050" dirty="0">
                <a:solidFill>
                  <a:prstClr val="black"/>
                </a:solidFill>
                <a:latin typeface="Times New Roman"/>
                <a:ea typeface="宋体"/>
                <a:cs typeface="Times New Roman"/>
              </a:rPr>
              <a:t>仪器面板上能显示测量结果。</a:t>
            </a:r>
            <a:endParaRPr lang="zh-CN" altLang="en-US" sz="2800" dirty="0">
              <a:solidFill>
                <a:prstClr val="black"/>
              </a:solidFill>
              <a:latin typeface="微软雅黑" pitchFamily="34" charset="-122"/>
              <a:ea typeface="微软雅黑" pitchFamily="34" charset="-122"/>
            </a:endParaRPr>
          </a:p>
        </p:txBody>
      </p:sp>
      <p:grpSp>
        <p:nvGrpSpPr>
          <p:cNvPr id="9222" name="组合 5"/>
          <p:cNvGrpSpPr>
            <a:grpSpLocks/>
          </p:cNvGrpSpPr>
          <p:nvPr/>
        </p:nvGrpSpPr>
        <p:grpSpPr bwMode="auto">
          <a:xfrm>
            <a:off x="2617370" y="2547771"/>
            <a:ext cx="1700213" cy="738187"/>
            <a:chOff x="1750663" y="2715767"/>
            <a:chExt cx="1700911" cy="737591"/>
          </a:xfrm>
        </p:grpSpPr>
        <p:sp>
          <p:nvSpPr>
            <p:cNvPr id="9221" name="Rectangle 1"/>
            <p:cNvSpPr>
              <a:spLocks noChangeArrowheads="1"/>
            </p:cNvSpPr>
            <p:nvPr/>
          </p:nvSpPr>
          <p:spPr bwMode="auto">
            <a:xfrm>
              <a:off x="1750663" y="2998114"/>
              <a:ext cx="1700911" cy="45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269875">
                <a:lnSpc>
                  <a:spcPct val="150000"/>
                </a:lnSpc>
                <a:defRPr/>
              </a:pPr>
              <a:r>
                <a:rPr lang="zh-CN" altLang="zh-CN" kern="1050" dirty="0">
                  <a:solidFill>
                    <a:prstClr val="black"/>
                  </a:solidFill>
                  <a:latin typeface="Times New Roman"/>
                  <a:ea typeface="宋体"/>
                  <a:cs typeface="Times New Roman"/>
                </a:rPr>
                <a:t>仪器图标</a:t>
              </a:r>
              <a:endParaRPr lang="zh-CN" altLang="en-US" kern="1050" dirty="0">
                <a:solidFill>
                  <a:prstClr val="black"/>
                </a:solidFill>
                <a:latin typeface="Times New Roman"/>
                <a:ea typeface="宋体"/>
                <a:cs typeface="Times New Roman"/>
              </a:endParaRPr>
            </a:p>
          </p:txBody>
        </p:sp>
        <p:pic>
          <p:nvPicPr>
            <p:cNvPr id="92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2715767"/>
              <a:ext cx="3730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3" name="组合 6"/>
          <p:cNvGrpSpPr>
            <a:grpSpLocks/>
          </p:cNvGrpSpPr>
          <p:nvPr/>
        </p:nvGrpSpPr>
        <p:grpSpPr bwMode="auto">
          <a:xfrm>
            <a:off x="4644608" y="2342983"/>
            <a:ext cx="1627187" cy="974725"/>
            <a:chOff x="4194179" y="2628900"/>
            <a:chExt cx="1627369" cy="975622"/>
          </a:xfrm>
        </p:grpSpPr>
        <p:pic>
          <p:nvPicPr>
            <p:cNvPr id="922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62" y="2628900"/>
              <a:ext cx="3270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194179" y="3235883"/>
              <a:ext cx="1627369" cy="368639"/>
            </a:xfrm>
            <a:prstGeom prst="rect">
              <a:avLst/>
            </a:prstGeom>
          </p:spPr>
          <p:txBody>
            <a:bodyPr wrap="none">
              <a:spAutoFit/>
            </a:bodyPr>
            <a:lstStyle/>
            <a:p>
              <a:pPr>
                <a:defRPr/>
              </a:pPr>
              <a:r>
                <a:rPr lang="zh-CN" altLang="zh-CN" kern="1050" dirty="0">
                  <a:solidFill>
                    <a:prstClr val="black"/>
                  </a:solidFill>
                  <a:latin typeface="Times New Roman"/>
                  <a:ea typeface="宋体"/>
                  <a:cs typeface="Times New Roman"/>
                </a:rPr>
                <a:t>仪器接线符号</a:t>
              </a:r>
              <a:r>
                <a:rPr lang="en-US" altLang="zh-CN" kern="1050" dirty="0">
                  <a:solidFill>
                    <a:prstClr val="black"/>
                  </a:solidFill>
                  <a:latin typeface="Times New Roman"/>
                  <a:ea typeface="宋体"/>
                  <a:cs typeface="Times New Roman"/>
                </a:rPr>
                <a:t> </a:t>
              </a:r>
              <a:endParaRPr lang="zh-CN" altLang="en-US" dirty="0">
                <a:latin typeface="Arial" charset="0"/>
              </a:endParaRPr>
            </a:p>
          </p:txBody>
        </p:sp>
      </p:grpSp>
      <p:grpSp>
        <p:nvGrpSpPr>
          <p:cNvPr id="9224" name="组合 7"/>
          <p:cNvGrpSpPr>
            <a:grpSpLocks/>
          </p:cNvGrpSpPr>
          <p:nvPr/>
        </p:nvGrpSpPr>
        <p:grpSpPr bwMode="auto">
          <a:xfrm>
            <a:off x="7265570" y="1847683"/>
            <a:ext cx="1108075" cy="1462088"/>
            <a:chOff x="7692215" y="1954212"/>
            <a:chExt cx="1107996" cy="1460784"/>
          </a:xfrm>
        </p:grpSpPr>
        <p:pic>
          <p:nvPicPr>
            <p:cNvPr id="92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8392" y="1954212"/>
              <a:ext cx="1082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692215" y="3045438"/>
              <a:ext cx="1107996" cy="369558"/>
            </a:xfrm>
            <a:prstGeom prst="rect">
              <a:avLst/>
            </a:prstGeom>
          </p:spPr>
          <p:txBody>
            <a:bodyPr wrap="none">
              <a:spAutoFit/>
            </a:bodyPr>
            <a:lstStyle/>
            <a:p>
              <a:pPr>
                <a:defRPr/>
              </a:pPr>
              <a:r>
                <a:rPr lang="zh-CN" altLang="zh-CN" kern="1050" dirty="0">
                  <a:solidFill>
                    <a:prstClr val="black"/>
                  </a:solidFill>
                  <a:latin typeface="Times New Roman"/>
                  <a:ea typeface="宋体"/>
                  <a:cs typeface="Times New Roman"/>
                </a:rPr>
                <a:t>仪器面板</a:t>
              </a:r>
              <a:endParaRPr lang="zh-CN" altLang="en-US" dirty="0">
                <a:latin typeface="Arial" charset="0"/>
              </a:endParaRPr>
            </a:p>
          </p:txBody>
        </p:sp>
      </p:grpSp>
    </p:spTree>
    <p:extLst>
      <p:ext uri="{BB962C8B-B14F-4D97-AF65-F5344CB8AC3E}">
        <p14:creationId xmlns:p14="http://schemas.microsoft.com/office/powerpoint/2010/main" val="240063282"/>
      </p:ext>
    </p:extLst>
  </p:cSld>
  <p:clrMapOvr>
    <a:masterClrMapping/>
  </p:clrMapOvr>
  <p:transition spd="med">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4516" y="839119"/>
            <a:ext cx="5715652" cy="646331"/>
          </a:xfrm>
          <a:prstGeom prst="rect">
            <a:avLst/>
          </a:prstGeom>
          <a:noFill/>
          <a:ln>
            <a:noFill/>
          </a:ln>
        </p:spPr>
        <p:txBody>
          <a:bodyPr wrap="square">
            <a:spAutoFit/>
          </a:bodyPr>
          <a:lstStyle/>
          <a:p>
            <a:pPr fontAlgn="auto">
              <a:spcBef>
                <a:spcPts val="0"/>
              </a:spcBef>
              <a:spcAft>
                <a:spcPts val="0"/>
              </a:spcAft>
              <a:defRPr/>
            </a:pPr>
            <a:r>
              <a:rPr kumimoji="1" lang="zh-CN" altLang="en-US" sz="3600" b="1" dirty="0" smtClean="0">
                <a:latin typeface="+mn-lt"/>
                <a:ea typeface="+mn-ea"/>
              </a:rPr>
              <a:t>三、</a:t>
            </a:r>
            <a:r>
              <a:rPr kumimoji="1" lang="en-US" altLang="zh-CN" sz="3600" b="1" dirty="0" smtClean="0">
                <a:latin typeface="+mn-lt"/>
                <a:ea typeface="+mn-ea"/>
              </a:rPr>
              <a:t> </a:t>
            </a:r>
            <a:r>
              <a:rPr kumimoji="1" lang="zh-CN" altLang="en-US" sz="3600" b="1" dirty="0" smtClean="0">
                <a:latin typeface="+mn-lt"/>
                <a:ea typeface="+mn-ea"/>
              </a:rPr>
              <a:t>常用的几种虚拟</a:t>
            </a:r>
            <a:r>
              <a:rPr kumimoji="1" lang="zh-CN" altLang="en-US" sz="3600" b="1" dirty="0">
                <a:latin typeface="+mn-lt"/>
                <a:ea typeface="+mn-ea"/>
              </a:rPr>
              <a:t>仪器</a:t>
            </a:r>
          </a:p>
        </p:txBody>
      </p:sp>
      <p:sp>
        <p:nvSpPr>
          <p:cNvPr id="3" name="矩形 2"/>
          <p:cNvSpPr/>
          <p:nvPr/>
        </p:nvSpPr>
        <p:spPr>
          <a:xfrm>
            <a:off x="1565945" y="1828659"/>
            <a:ext cx="6455107" cy="3323987"/>
          </a:xfrm>
          <a:prstGeom prst="rect">
            <a:avLst/>
          </a:prstGeom>
        </p:spPr>
        <p:txBody>
          <a:bodyPr wrap="square">
            <a:spAutoFit/>
          </a:bodyPr>
          <a:lstStyle/>
          <a:p>
            <a:pPr indent="269875" algn="just">
              <a:lnSpc>
                <a:spcPct val="150000"/>
              </a:lnSpc>
              <a:spcAft>
                <a:spcPts val="0"/>
              </a:spcAft>
              <a:defRPr/>
            </a:pPr>
            <a:r>
              <a:rPr lang="en-US" altLang="zh-CN" sz="2800" b="1" kern="1050" dirty="0">
                <a:latin typeface="Times New Roman" pitchFamily="18" charset="0"/>
                <a:cs typeface="Times New Roman" pitchFamily="18" charset="0"/>
              </a:rPr>
              <a:t>    1</a:t>
            </a:r>
            <a:r>
              <a:rPr lang="en-US" altLang="zh-CN" sz="2800" b="1" kern="1050" dirty="0" smtClean="0">
                <a:latin typeface="Times New Roman" pitchFamily="18" charset="0"/>
                <a:cs typeface="Times New Roman" pitchFamily="18" charset="0"/>
              </a:rPr>
              <a:t>. </a:t>
            </a:r>
            <a:r>
              <a:rPr lang="zh-CN" altLang="en-US" sz="2800" b="1" dirty="0" smtClean="0"/>
              <a:t>数字万用表。</a:t>
            </a:r>
            <a:endParaRPr lang="zh-CN" altLang="zh-CN" sz="2800" b="1" kern="1050" dirty="0">
              <a:latin typeface="Times New Roman" pitchFamily="18" charset="0"/>
              <a:cs typeface="Times New Roman" pitchFamily="18" charset="0"/>
            </a:endParaRPr>
          </a:p>
          <a:p>
            <a:pPr indent="269875" algn="just">
              <a:lnSpc>
                <a:spcPct val="150000"/>
              </a:lnSpc>
              <a:spcAft>
                <a:spcPts val="0"/>
              </a:spcAft>
              <a:defRPr/>
            </a:pPr>
            <a:r>
              <a:rPr lang="en-US" altLang="zh-CN" sz="2800" b="1" kern="1050" dirty="0">
                <a:latin typeface="Times New Roman" pitchFamily="18" charset="0"/>
                <a:cs typeface="Times New Roman" pitchFamily="18" charset="0"/>
              </a:rPr>
              <a:t>    2</a:t>
            </a:r>
            <a:r>
              <a:rPr lang="en-US" altLang="zh-CN" sz="2800" b="1" kern="1050" dirty="0" smtClean="0">
                <a:latin typeface="Times New Roman" pitchFamily="18" charset="0"/>
                <a:cs typeface="Times New Roman" pitchFamily="18" charset="0"/>
              </a:rPr>
              <a:t>. </a:t>
            </a:r>
            <a:r>
              <a:rPr lang="zh-CN" altLang="en-US" sz="2800" b="1" dirty="0" smtClean="0"/>
              <a:t>函数</a:t>
            </a:r>
            <a:r>
              <a:rPr lang="zh-CN" altLang="en-US" sz="2800" b="1" dirty="0"/>
              <a:t>信号发生器</a:t>
            </a:r>
            <a:r>
              <a:rPr lang="zh-CN" altLang="zh-CN" sz="2800" b="1" kern="1050" dirty="0" smtClean="0">
                <a:latin typeface="Times New Roman" pitchFamily="18" charset="0"/>
                <a:cs typeface="Times New Roman" pitchFamily="18" charset="0"/>
              </a:rPr>
              <a:t>。</a:t>
            </a:r>
            <a:endParaRPr lang="zh-CN" altLang="zh-CN" sz="2800" b="1" kern="1050" dirty="0">
              <a:latin typeface="Times New Roman" pitchFamily="18" charset="0"/>
              <a:cs typeface="Times New Roman" pitchFamily="18" charset="0"/>
            </a:endParaRPr>
          </a:p>
          <a:p>
            <a:pPr indent="269875" algn="just">
              <a:lnSpc>
                <a:spcPct val="150000"/>
              </a:lnSpc>
              <a:spcAft>
                <a:spcPts val="0"/>
              </a:spcAft>
              <a:defRPr/>
            </a:pPr>
            <a:r>
              <a:rPr lang="en-US" altLang="zh-CN" sz="2800" b="1" kern="1050" dirty="0">
                <a:latin typeface="Times New Roman" pitchFamily="18" charset="0"/>
                <a:cs typeface="Times New Roman" pitchFamily="18" charset="0"/>
              </a:rPr>
              <a:t>    3</a:t>
            </a:r>
            <a:r>
              <a:rPr lang="en-US" altLang="zh-CN" sz="2800" b="1" kern="1050" dirty="0" smtClean="0">
                <a:latin typeface="Times New Roman" pitchFamily="18" charset="0"/>
                <a:cs typeface="Times New Roman" pitchFamily="18" charset="0"/>
              </a:rPr>
              <a:t>.</a:t>
            </a:r>
            <a:r>
              <a:rPr lang="zh-CN" altLang="en-US" sz="2800" b="1" dirty="0"/>
              <a:t>双踪</a:t>
            </a:r>
            <a:r>
              <a:rPr lang="zh-CN" altLang="en-US" sz="2800" b="1" dirty="0" smtClean="0"/>
              <a:t>示波器</a:t>
            </a:r>
            <a:r>
              <a:rPr lang="zh-CN" altLang="zh-CN" sz="2800" b="1" kern="1050" dirty="0" smtClean="0">
                <a:latin typeface="Times New Roman" pitchFamily="18" charset="0"/>
                <a:cs typeface="Times New Roman" pitchFamily="18" charset="0"/>
              </a:rPr>
              <a:t>。</a:t>
            </a:r>
            <a:endParaRPr lang="zh-CN" altLang="zh-CN" sz="2800" b="1" kern="1050" dirty="0">
              <a:latin typeface="Times New Roman" pitchFamily="18" charset="0"/>
              <a:cs typeface="Times New Roman" pitchFamily="18" charset="0"/>
            </a:endParaRPr>
          </a:p>
          <a:p>
            <a:pPr indent="269875" algn="just">
              <a:lnSpc>
                <a:spcPct val="150000"/>
              </a:lnSpc>
              <a:spcAft>
                <a:spcPts val="0"/>
              </a:spcAft>
              <a:defRPr/>
            </a:pPr>
            <a:r>
              <a:rPr lang="en-US" altLang="zh-CN" sz="2800" b="1" kern="1050" dirty="0">
                <a:latin typeface="Times New Roman" pitchFamily="18" charset="0"/>
                <a:cs typeface="Times New Roman" pitchFamily="18" charset="0"/>
              </a:rPr>
              <a:t>    4</a:t>
            </a:r>
            <a:r>
              <a:rPr lang="en-US" altLang="zh-CN" sz="2800" b="1" kern="1050" dirty="0" smtClean="0">
                <a:latin typeface="Times New Roman" pitchFamily="18" charset="0"/>
                <a:cs typeface="Times New Roman" pitchFamily="18" charset="0"/>
              </a:rPr>
              <a:t>.</a:t>
            </a:r>
            <a:r>
              <a:rPr lang="zh-CN" altLang="en-US" sz="2800" b="1" dirty="0" smtClean="0"/>
              <a:t>频率仪</a:t>
            </a:r>
            <a:r>
              <a:rPr lang="zh-CN" altLang="zh-CN" sz="2800" b="1" kern="1050" dirty="0" smtClean="0">
                <a:latin typeface="Times New Roman" pitchFamily="18" charset="0"/>
                <a:cs typeface="Times New Roman" pitchFamily="18" charset="0"/>
              </a:rPr>
              <a:t>。</a:t>
            </a:r>
            <a:endParaRPr lang="zh-CN" altLang="zh-CN" sz="2800" b="1" kern="1050" dirty="0">
              <a:latin typeface="Times New Roman" pitchFamily="18" charset="0"/>
              <a:cs typeface="Times New Roman" pitchFamily="18" charset="0"/>
            </a:endParaRPr>
          </a:p>
          <a:p>
            <a:pPr indent="269875" algn="just">
              <a:lnSpc>
                <a:spcPct val="150000"/>
              </a:lnSpc>
              <a:spcAft>
                <a:spcPts val="0"/>
              </a:spcAft>
              <a:defRPr/>
            </a:pPr>
            <a:r>
              <a:rPr lang="en-US" altLang="zh-CN" sz="2800" b="1" kern="1050" dirty="0">
                <a:latin typeface="Times New Roman" pitchFamily="18" charset="0"/>
                <a:cs typeface="Times New Roman" pitchFamily="18" charset="0"/>
              </a:rPr>
              <a:t>    5</a:t>
            </a:r>
            <a:r>
              <a:rPr lang="en-US" altLang="zh-CN" sz="2800" b="1" kern="1050" dirty="0" smtClean="0">
                <a:latin typeface="Times New Roman" pitchFamily="18" charset="0"/>
                <a:cs typeface="Times New Roman" pitchFamily="18" charset="0"/>
              </a:rPr>
              <a:t>.</a:t>
            </a:r>
            <a:r>
              <a:rPr lang="zh-CN" altLang="en-US" sz="2800" b="1" dirty="0"/>
              <a:t>伏安特性图示</a:t>
            </a:r>
            <a:r>
              <a:rPr lang="zh-CN" altLang="en-US" sz="2800" b="1" dirty="0" smtClean="0"/>
              <a:t>仪</a:t>
            </a:r>
            <a:r>
              <a:rPr lang="zh-CN" altLang="en-US" sz="2800" b="1" kern="1050" dirty="0">
                <a:latin typeface="Times New Roman" pitchFamily="18" charset="0"/>
                <a:cs typeface="Times New Roman" pitchFamily="18" charset="0"/>
              </a:rPr>
              <a:t>。</a:t>
            </a:r>
            <a:endParaRPr lang="zh-CN" altLang="zh-CN" sz="2800" b="1" kern="1050" dirty="0">
              <a:latin typeface="Times New Roman" pitchFamily="18" charset="0"/>
              <a:cs typeface="Times New Roman" pitchFamily="18" charset="0"/>
            </a:endParaRPr>
          </a:p>
        </p:txBody>
      </p:sp>
    </p:spTree>
    <p:extLst>
      <p:ext uri="{BB962C8B-B14F-4D97-AF65-F5344CB8AC3E}">
        <p14:creationId xmlns:p14="http://schemas.microsoft.com/office/powerpoint/2010/main" val="42747583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24930" y="1485450"/>
            <a:ext cx="9781717" cy="4825647"/>
          </a:xfrm>
          <a:prstGeom prst="rect">
            <a:avLst/>
          </a:prstGeom>
        </p:spPr>
      </p:pic>
      <p:sp>
        <p:nvSpPr>
          <p:cNvPr id="3" name="文本框 2"/>
          <p:cNvSpPr txBox="1"/>
          <p:nvPr/>
        </p:nvSpPr>
        <p:spPr>
          <a:xfrm>
            <a:off x="300137" y="839119"/>
            <a:ext cx="5715652" cy="646331"/>
          </a:xfrm>
          <a:prstGeom prst="rect">
            <a:avLst/>
          </a:prstGeom>
          <a:noFill/>
          <a:ln>
            <a:noFill/>
          </a:ln>
        </p:spPr>
        <p:txBody>
          <a:bodyPr wrap="square">
            <a:spAutoFit/>
          </a:bodyPr>
          <a:lstStyle/>
          <a:p>
            <a:pPr fontAlgn="auto">
              <a:spcBef>
                <a:spcPts val="0"/>
              </a:spcBef>
              <a:spcAft>
                <a:spcPts val="0"/>
              </a:spcAft>
              <a:defRPr/>
            </a:pPr>
            <a:r>
              <a:rPr kumimoji="1" lang="zh-CN" altLang="en-US" sz="3600" b="1" dirty="0" smtClean="0">
                <a:solidFill>
                  <a:schemeClr val="accent1">
                    <a:lumMod val="75000"/>
                  </a:schemeClr>
                </a:solidFill>
                <a:latin typeface="+mn-lt"/>
                <a:ea typeface="+mn-ea"/>
              </a:rPr>
              <a:t>仪器使用举例</a:t>
            </a:r>
            <a:endParaRPr kumimoji="1" lang="zh-CN" altLang="en-US" sz="3600" b="1" dirty="0">
              <a:solidFill>
                <a:schemeClr val="accent1">
                  <a:lumMod val="75000"/>
                </a:schemeClr>
              </a:solidFill>
              <a:latin typeface="+mn-lt"/>
              <a:ea typeface="+mn-ea"/>
            </a:endParaRPr>
          </a:p>
        </p:txBody>
      </p:sp>
    </p:spTree>
    <p:extLst>
      <p:ext uri="{BB962C8B-B14F-4D97-AF65-F5344CB8AC3E}">
        <p14:creationId xmlns:p14="http://schemas.microsoft.com/office/powerpoint/2010/main" val="90364082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05796" y="885054"/>
            <a:ext cx="3050835"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a:t>
            </a:r>
            <a:r>
              <a:rPr lang="zh-CN" altLang="en-US" sz="3200" b="1" dirty="0" smtClean="0">
                <a:solidFill>
                  <a:schemeClr val="accent5">
                    <a:lumMod val="50000"/>
                  </a:schemeClr>
                </a:solidFill>
                <a:latin typeface="+mn-lt"/>
                <a:ea typeface="+mn-ea"/>
              </a:rPr>
              <a:t>、</a:t>
            </a:r>
            <a:r>
              <a:rPr lang="en-US" altLang="zh-CN" sz="3200" b="1" dirty="0" smtClean="0">
                <a:solidFill>
                  <a:schemeClr val="accent5">
                    <a:lumMod val="50000"/>
                  </a:schemeClr>
                </a:solidFill>
                <a:latin typeface="+mn-lt"/>
                <a:ea typeface="+mn-ea"/>
              </a:rPr>
              <a:t>  </a:t>
            </a:r>
            <a:r>
              <a:rPr lang="zh-CN" altLang="en-US" sz="3200" b="1" dirty="0">
                <a:solidFill>
                  <a:schemeClr val="accent5">
                    <a:lumMod val="50000"/>
                  </a:schemeClr>
                </a:solidFill>
                <a:latin typeface="+mn-lt"/>
                <a:ea typeface="+mn-ea"/>
              </a:rPr>
              <a:t>数字万用表</a:t>
            </a:r>
            <a:endParaRPr lang="zh-CN" altLang="zh-CN" sz="3200" b="1" dirty="0">
              <a:solidFill>
                <a:schemeClr val="accent5">
                  <a:lumMod val="50000"/>
                </a:schemeClr>
              </a:solidFill>
              <a:latin typeface="+mn-lt"/>
              <a:ea typeface="+mn-ea"/>
            </a:endParaRPr>
          </a:p>
        </p:txBody>
      </p:sp>
      <p:grpSp>
        <p:nvGrpSpPr>
          <p:cNvPr id="11270" name="组合 5"/>
          <p:cNvGrpSpPr>
            <a:grpSpLocks/>
          </p:cNvGrpSpPr>
          <p:nvPr/>
        </p:nvGrpSpPr>
        <p:grpSpPr bwMode="auto">
          <a:xfrm>
            <a:off x="923925" y="3600450"/>
            <a:ext cx="1700213" cy="833438"/>
            <a:chOff x="1750663" y="2715767"/>
            <a:chExt cx="1700911" cy="832873"/>
          </a:xfrm>
        </p:grpSpPr>
        <p:sp>
          <p:nvSpPr>
            <p:cNvPr id="14" name="Rectangle 1"/>
            <p:cNvSpPr>
              <a:spLocks noChangeArrowheads="1"/>
            </p:cNvSpPr>
            <p:nvPr/>
          </p:nvSpPr>
          <p:spPr bwMode="auto">
            <a:xfrm>
              <a:off x="1750663" y="2902965"/>
              <a:ext cx="1700911" cy="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269875">
                <a:lnSpc>
                  <a:spcPct val="150000"/>
                </a:lnSpc>
                <a:defRPr/>
              </a:pPr>
              <a:r>
                <a:rPr lang="zh-CN" altLang="zh-CN" sz="2400" kern="1050" dirty="0">
                  <a:solidFill>
                    <a:prstClr val="black"/>
                  </a:solidFill>
                  <a:latin typeface="Times New Roman"/>
                  <a:ea typeface="宋体"/>
                  <a:cs typeface="Times New Roman"/>
                </a:rPr>
                <a:t>仪器图标</a:t>
              </a:r>
              <a:endParaRPr lang="zh-CN" altLang="en-US" sz="2400" kern="1050" dirty="0">
                <a:solidFill>
                  <a:prstClr val="black"/>
                </a:solidFill>
                <a:latin typeface="Times New Roman"/>
                <a:ea typeface="宋体"/>
                <a:cs typeface="Times New Roman"/>
              </a:endParaRPr>
            </a:p>
          </p:txBody>
        </p:sp>
        <p:pic>
          <p:nvPicPr>
            <p:cNvPr id="1128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2715767"/>
              <a:ext cx="3730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71" name="组合 6"/>
          <p:cNvGrpSpPr>
            <a:grpSpLocks/>
          </p:cNvGrpSpPr>
          <p:nvPr/>
        </p:nvGrpSpPr>
        <p:grpSpPr bwMode="auto">
          <a:xfrm>
            <a:off x="973138" y="4686300"/>
            <a:ext cx="2108200" cy="1066800"/>
            <a:chOff x="4029569" y="2628900"/>
            <a:chExt cx="2108504" cy="1069073"/>
          </a:xfrm>
        </p:grpSpPr>
        <p:pic>
          <p:nvPicPr>
            <p:cNvPr id="1128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62" y="2628900"/>
              <a:ext cx="3270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4029569" y="3236617"/>
              <a:ext cx="2108504" cy="461356"/>
            </a:xfrm>
            <a:prstGeom prst="rect">
              <a:avLst/>
            </a:prstGeom>
          </p:spPr>
          <p:txBody>
            <a:bodyPr wrap="none">
              <a:spAutoFit/>
            </a:bodyPr>
            <a:lstStyle/>
            <a:p>
              <a:pPr>
                <a:defRPr/>
              </a:pPr>
              <a:r>
                <a:rPr lang="zh-CN" altLang="zh-CN" sz="2400" kern="1050" dirty="0">
                  <a:solidFill>
                    <a:prstClr val="black"/>
                  </a:solidFill>
                  <a:latin typeface="Times New Roman"/>
                  <a:ea typeface="宋体"/>
                  <a:cs typeface="Times New Roman"/>
                </a:rPr>
                <a:t>仪器接线符号</a:t>
              </a:r>
              <a:r>
                <a:rPr lang="en-US" altLang="zh-CN" sz="2400" kern="1050" dirty="0">
                  <a:solidFill>
                    <a:prstClr val="black"/>
                  </a:solidFill>
                  <a:latin typeface="Times New Roman"/>
                  <a:ea typeface="宋体"/>
                  <a:cs typeface="Times New Roman"/>
                </a:rPr>
                <a:t> </a:t>
              </a:r>
              <a:endParaRPr lang="zh-CN" altLang="en-US" sz="2400" dirty="0">
                <a:latin typeface="Arial" charset="0"/>
              </a:endParaRPr>
            </a:p>
          </p:txBody>
        </p:sp>
      </p:grpSp>
      <p:grpSp>
        <p:nvGrpSpPr>
          <p:cNvPr id="11272" name="组合 7"/>
          <p:cNvGrpSpPr>
            <a:grpSpLocks/>
          </p:cNvGrpSpPr>
          <p:nvPr/>
        </p:nvGrpSpPr>
        <p:grpSpPr bwMode="auto">
          <a:xfrm>
            <a:off x="7016750" y="3500438"/>
            <a:ext cx="1898650" cy="2165350"/>
            <a:chOff x="7692215" y="1954212"/>
            <a:chExt cx="1098852" cy="1386536"/>
          </a:xfrm>
        </p:grpSpPr>
        <p:pic>
          <p:nvPicPr>
            <p:cNvPr id="1128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392" y="1954212"/>
              <a:ext cx="1082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7692215" y="3044940"/>
              <a:ext cx="952767" cy="295808"/>
            </a:xfrm>
            <a:prstGeom prst="rect">
              <a:avLst/>
            </a:prstGeom>
          </p:spPr>
          <p:txBody>
            <a:bodyPr wrap="none">
              <a:spAutoFit/>
            </a:bodyPr>
            <a:lstStyle/>
            <a:p>
              <a:pPr>
                <a:defRPr/>
              </a:pPr>
              <a:r>
                <a:rPr lang="en-US" altLang="zh-CN" kern="1050" dirty="0">
                  <a:solidFill>
                    <a:prstClr val="black"/>
                  </a:solidFill>
                  <a:latin typeface="Times New Roman"/>
                  <a:ea typeface="宋体"/>
                  <a:cs typeface="Times New Roman"/>
                </a:rPr>
                <a:t>    </a:t>
              </a:r>
              <a:r>
                <a:rPr lang="zh-CN" altLang="zh-CN" sz="2400" kern="1050" dirty="0">
                  <a:solidFill>
                    <a:prstClr val="black"/>
                  </a:solidFill>
                  <a:latin typeface="Times New Roman"/>
                  <a:ea typeface="宋体"/>
                  <a:cs typeface="Times New Roman"/>
                </a:rPr>
                <a:t>仪器面板</a:t>
              </a:r>
              <a:endParaRPr lang="zh-CN" altLang="en-US" sz="2400" dirty="0">
                <a:latin typeface="Arial" charset="0"/>
              </a:endParaRPr>
            </a:p>
          </p:txBody>
        </p:sp>
      </p:grpSp>
      <p:sp>
        <p:nvSpPr>
          <p:cNvPr id="11273" name="矩形 1"/>
          <p:cNvSpPr>
            <a:spLocks noChangeArrowheads="1"/>
          </p:cNvSpPr>
          <p:nvPr/>
        </p:nvSpPr>
        <p:spPr bwMode="auto">
          <a:xfrm>
            <a:off x="419893" y="1469829"/>
            <a:ext cx="1113042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800" dirty="0"/>
              <a:t>        </a:t>
            </a:r>
            <a:r>
              <a:rPr lang="zh-CN" altLang="zh-CN" sz="2800" dirty="0"/>
              <a:t>数字万用表是自动修正量程仪表，所以在测量过程中不必调整量程。数字万用表有正极和负极两个引线端。</a:t>
            </a:r>
          </a:p>
        </p:txBody>
      </p:sp>
      <p:cxnSp>
        <p:nvCxnSpPr>
          <p:cNvPr id="4" name="直接连接符 3"/>
          <p:cNvCxnSpPr/>
          <p:nvPr/>
        </p:nvCxnSpPr>
        <p:spPr>
          <a:xfrm flipV="1">
            <a:off x="6610350" y="3986213"/>
            <a:ext cx="658813"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275" name="矩形 4"/>
          <p:cNvSpPr>
            <a:spLocks noChangeArrowheads="1"/>
          </p:cNvSpPr>
          <p:nvPr/>
        </p:nvSpPr>
        <p:spPr bwMode="auto">
          <a:xfrm>
            <a:off x="3959225" y="3760788"/>
            <a:ext cx="1979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测量结果显示区</a:t>
            </a:r>
          </a:p>
        </p:txBody>
      </p:sp>
      <p:cxnSp>
        <p:nvCxnSpPr>
          <p:cNvPr id="7" name="直接连接符 6"/>
          <p:cNvCxnSpPr/>
          <p:nvPr/>
        </p:nvCxnSpPr>
        <p:spPr>
          <a:xfrm>
            <a:off x="8586788" y="4286250"/>
            <a:ext cx="8032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277" name="矩形 27"/>
          <p:cNvSpPr>
            <a:spLocks noChangeArrowheads="1"/>
          </p:cNvSpPr>
          <p:nvPr/>
        </p:nvSpPr>
        <p:spPr bwMode="auto">
          <a:xfrm>
            <a:off x="9390063" y="4102100"/>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测量选项</a:t>
            </a:r>
          </a:p>
        </p:txBody>
      </p:sp>
      <p:cxnSp>
        <p:nvCxnSpPr>
          <p:cNvPr id="25" name="直接连接符 24"/>
          <p:cNvCxnSpPr/>
          <p:nvPr/>
        </p:nvCxnSpPr>
        <p:spPr>
          <a:xfrm>
            <a:off x="8289925" y="4867275"/>
            <a:ext cx="11191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279" name="矩形 32"/>
          <p:cNvSpPr>
            <a:spLocks noChangeArrowheads="1"/>
          </p:cNvSpPr>
          <p:nvPr/>
        </p:nvSpPr>
        <p:spPr bwMode="auto">
          <a:xfrm>
            <a:off x="9390063" y="4619625"/>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内部设置</a:t>
            </a:r>
          </a:p>
        </p:txBody>
      </p:sp>
      <p:cxnSp>
        <p:nvCxnSpPr>
          <p:cNvPr id="29" name="直接连接符 28"/>
          <p:cNvCxnSpPr/>
          <p:nvPr/>
        </p:nvCxnSpPr>
        <p:spPr>
          <a:xfrm>
            <a:off x="6610350" y="4564063"/>
            <a:ext cx="8826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281" name="矩形 32"/>
          <p:cNvSpPr>
            <a:spLocks noChangeArrowheads="1"/>
          </p:cNvSpPr>
          <p:nvPr/>
        </p:nvSpPr>
        <p:spPr bwMode="auto">
          <a:xfrm>
            <a:off x="4873625" y="4341813"/>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信号模式</a:t>
            </a:r>
          </a:p>
        </p:txBody>
      </p:sp>
    </p:spTree>
    <p:extLst>
      <p:ext uri="{BB962C8B-B14F-4D97-AF65-F5344CB8AC3E}">
        <p14:creationId xmlns:p14="http://schemas.microsoft.com/office/powerpoint/2010/main" val="3546540548"/>
      </p:ext>
    </p:extLst>
  </p:cSld>
  <p:clrMapOvr>
    <a:masterClrMapping/>
  </p:clrMapOvr>
  <p:transition spd="med">
    <p:pull/>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32"/>
          <p:cNvSpPr>
            <a:spLocks noGrp="1" noChangeArrowheads="1"/>
          </p:cNvSpPr>
          <p:nvPr>
            <p:ph type="title" idx="4294967295"/>
          </p:nvPr>
        </p:nvSpPr>
        <p:spPr bwMode="auto">
          <a:xfrm>
            <a:off x="779462" y="894348"/>
            <a:ext cx="5646738" cy="425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测量结果显示区：显示相对应测量结果</a:t>
            </a:r>
          </a:p>
        </p:txBody>
      </p:sp>
      <p:sp>
        <p:nvSpPr>
          <p:cNvPr id="4" name="左大括号 3"/>
          <p:cNvSpPr/>
          <p:nvPr/>
        </p:nvSpPr>
        <p:spPr>
          <a:xfrm>
            <a:off x="4431506" y="1634039"/>
            <a:ext cx="163513" cy="1039812"/>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292" name="矩形 10"/>
          <p:cNvSpPr>
            <a:spLocks noChangeArrowheads="1"/>
          </p:cNvSpPr>
          <p:nvPr/>
        </p:nvSpPr>
        <p:spPr bwMode="auto">
          <a:xfrm>
            <a:off x="4712494" y="1330826"/>
            <a:ext cx="1416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en-US" sz="2400"/>
              <a:t>电流测量</a:t>
            </a:r>
            <a:endParaRPr lang="en-US" altLang="zh-CN" sz="2400"/>
          </a:p>
          <a:p>
            <a:pPr eaLnBrk="1"/>
            <a:r>
              <a:rPr lang="zh-CN" altLang="en-US" sz="2400"/>
              <a:t>电压测量</a:t>
            </a:r>
            <a:endParaRPr lang="en-US" altLang="zh-CN" sz="2400"/>
          </a:p>
          <a:p>
            <a:pPr eaLnBrk="1"/>
            <a:r>
              <a:rPr lang="zh-CN" altLang="en-US" sz="2400"/>
              <a:t>电阻测量</a:t>
            </a:r>
            <a:endParaRPr lang="en-US" altLang="zh-CN" sz="2400"/>
          </a:p>
          <a:p>
            <a:pPr eaLnBrk="1"/>
            <a:r>
              <a:rPr lang="zh-CN" altLang="en-US" sz="2400"/>
              <a:t>分贝测量</a:t>
            </a:r>
            <a:endParaRPr lang="en-US" altLang="zh-CN" sz="2400"/>
          </a:p>
        </p:txBody>
      </p:sp>
      <p:sp>
        <p:nvSpPr>
          <p:cNvPr id="12293" name="矩形 32"/>
          <p:cNvSpPr txBox="1">
            <a:spLocks noChangeArrowheads="1"/>
          </p:cNvSpPr>
          <p:nvPr/>
        </p:nvSpPr>
        <p:spPr bwMode="auto">
          <a:xfrm>
            <a:off x="772319" y="1953126"/>
            <a:ext cx="334168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测量选项</a:t>
            </a:r>
            <a:r>
              <a:rPr lang="zh-CN" altLang="en-US" sz="2400" b="1" dirty="0">
                <a:latin typeface="Calibri Light" panose="020F0302020204030204" pitchFamily="34" charset="0"/>
                <a:ea typeface="微软雅黑" panose="020B0503020204020204" pitchFamily="34" charset="-122"/>
                <a:cs typeface="Times New Roman" panose="02020603050405020304" pitchFamily="18" charset="0"/>
              </a:rPr>
              <a:t>：共</a:t>
            </a:r>
            <a:r>
              <a:rPr lang="en-US" altLang="zh-CN" sz="2400" b="1" dirty="0">
                <a:latin typeface="Calibri Light" panose="020F0302020204030204" pitchFamily="34" charset="0"/>
                <a:ea typeface="微软雅黑" panose="020B0503020204020204" pitchFamily="34" charset="-122"/>
                <a:cs typeface="Times New Roman" panose="02020603050405020304" pitchFamily="18" charset="0"/>
              </a:rPr>
              <a:t>4</a:t>
            </a:r>
            <a:r>
              <a:rPr lang="zh-CN" altLang="en-US" sz="2400" b="1" dirty="0">
                <a:latin typeface="Calibri Light" panose="020F0302020204030204" pitchFamily="34" charset="0"/>
                <a:ea typeface="微软雅黑" panose="020B0503020204020204" pitchFamily="34" charset="-122"/>
                <a:cs typeface="Times New Roman" panose="02020603050405020304" pitchFamily="18" charset="0"/>
              </a:rPr>
              <a:t>项选择</a:t>
            </a:r>
          </a:p>
        </p:txBody>
      </p:sp>
      <p:sp>
        <p:nvSpPr>
          <p:cNvPr id="12294" name="矩形 32"/>
          <p:cNvSpPr txBox="1">
            <a:spLocks noChangeArrowheads="1"/>
          </p:cNvSpPr>
          <p:nvPr/>
        </p:nvSpPr>
        <p:spPr bwMode="auto">
          <a:xfrm>
            <a:off x="772319" y="3280276"/>
            <a:ext cx="59563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信号模式</a:t>
            </a:r>
            <a:r>
              <a:rPr lang="zh-CN" altLang="en-US" sz="2400" b="1">
                <a:latin typeface="Calibri Light" panose="020F0302020204030204" pitchFamily="34" charset="0"/>
                <a:ea typeface="微软雅黑" panose="020B0503020204020204" pitchFamily="34" charset="-122"/>
                <a:cs typeface="Times New Roman" panose="02020603050405020304" pitchFamily="18" charset="0"/>
              </a:rPr>
              <a:t>：正弦交流信号和直流信号两种</a:t>
            </a:r>
          </a:p>
        </p:txBody>
      </p:sp>
      <p:sp>
        <p:nvSpPr>
          <p:cNvPr id="12295" name="矩形 32"/>
          <p:cNvSpPr txBox="1">
            <a:spLocks noChangeArrowheads="1"/>
          </p:cNvSpPr>
          <p:nvPr/>
        </p:nvSpPr>
        <p:spPr bwMode="auto">
          <a:xfrm>
            <a:off x="764381" y="4269289"/>
            <a:ext cx="4108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内部设置</a:t>
            </a:r>
            <a:r>
              <a:rPr lang="zh-CN" altLang="en-US" sz="2400" b="1">
                <a:latin typeface="Calibri Light" panose="020F0302020204030204" pitchFamily="34" charset="0"/>
                <a:ea typeface="微软雅黑" panose="020B0503020204020204" pitchFamily="34" charset="-122"/>
                <a:cs typeface="Times New Roman" panose="02020603050405020304" pitchFamily="18" charset="0"/>
              </a:rPr>
              <a:t>：默认的内部设置</a:t>
            </a:r>
          </a:p>
        </p:txBody>
      </p:sp>
      <p:sp>
        <p:nvSpPr>
          <p:cNvPr id="12296" name="矩形 11"/>
          <p:cNvSpPr>
            <a:spLocks noChangeArrowheads="1"/>
          </p:cNvSpPr>
          <p:nvPr/>
        </p:nvSpPr>
        <p:spPr bwMode="auto">
          <a:xfrm>
            <a:off x="796925" y="5021513"/>
            <a:ext cx="108124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en-US" sz="2400" dirty="0">
                <a:latin typeface="宋体" panose="02010600030101010101" pitchFamily="2" charset="-122"/>
              </a:rPr>
              <a:t>（</a:t>
            </a:r>
            <a:r>
              <a:rPr lang="en-US" altLang="zh-CN" sz="2400" dirty="0">
                <a:latin typeface="宋体" panose="02010600030101010101" pitchFamily="2" charset="-122"/>
              </a:rPr>
              <a:t>1</a:t>
            </a:r>
            <a:r>
              <a:rPr lang="zh-CN" altLang="zh-CN" sz="2400" dirty="0">
                <a:latin typeface="宋体" panose="02010600030101010101" pitchFamily="2" charset="-122"/>
              </a:rPr>
              <a:t>）单击“</a:t>
            </a:r>
            <a:r>
              <a:rPr lang="en-US" altLang="zh-CN" sz="2400" dirty="0">
                <a:latin typeface="宋体" panose="02010600030101010101" pitchFamily="2" charset="-122"/>
              </a:rPr>
              <a:t>Set</a:t>
            </a:r>
            <a:r>
              <a:rPr lang="zh-CN" altLang="zh-CN" sz="2400" dirty="0">
                <a:latin typeface="宋体" panose="02010600030101010101" pitchFamily="2" charset="-122"/>
              </a:rPr>
              <a:t>”按钮，系统弹出万用表的设置窗口，如图所示。</a:t>
            </a:r>
          </a:p>
          <a:p>
            <a:pPr eaLnBrk="1"/>
            <a:r>
              <a:rPr lang="zh-CN" altLang="en-US" sz="2400" dirty="0">
                <a:latin typeface="宋体" panose="02010600030101010101" pitchFamily="2" charset="-122"/>
              </a:rPr>
              <a:t>（</a:t>
            </a:r>
            <a:r>
              <a:rPr lang="en-US" altLang="zh-CN" sz="2400" dirty="0">
                <a:latin typeface="宋体" panose="02010600030101010101" pitchFamily="2" charset="-122"/>
              </a:rPr>
              <a:t>2</a:t>
            </a:r>
            <a:r>
              <a:rPr lang="zh-CN" altLang="zh-CN" sz="2400" dirty="0">
                <a:latin typeface="宋体" panose="02010600030101010101" pitchFamily="2" charset="-122"/>
              </a:rPr>
              <a:t>）改变需要修改的选项。</a:t>
            </a:r>
          </a:p>
          <a:p>
            <a:pPr eaLnBrk="1"/>
            <a:r>
              <a:rPr lang="zh-CN" altLang="en-US" sz="2400" dirty="0">
                <a:latin typeface="宋体" panose="02010600030101010101" pitchFamily="2" charset="-122"/>
              </a:rPr>
              <a:t>（</a:t>
            </a:r>
            <a:r>
              <a:rPr lang="en-GB" altLang="zh-CN" sz="2400" dirty="0">
                <a:latin typeface="宋体" panose="02010600030101010101" pitchFamily="2" charset="-122"/>
              </a:rPr>
              <a:t>3</a:t>
            </a:r>
            <a:r>
              <a:rPr lang="zh-CN" altLang="zh-CN" sz="2400" dirty="0">
                <a:latin typeface="宋体" panose="02010600030101010101" pitchFamily="2" charset="-122"/>
              </a:rPr>
              <a:t>）保存修改，单击“</a:t>
            </a:r>
            <a:r>
              <a:rPr lang="en-US" altLang="zh-CN" sz="2400" dirty="0">
                <a:latin typeface="宋体" panose="02010600030101010101" pitchFamily="2" charset="-122"/>
              </a:rPr>
              <a:t>OK</a:t>
            </a:r>
            <a:r>
              <a:rPr lang="zh-CN" altLang="zh-CN" sz="2400" dirty="0">
                <a:latin typeface="宋体" panose="02010600030101010101" pitchFamily="2" charset="-122"/>
              </a:rPr>
              <a:t>”按钮。若要放弃修改，单击“</a:t>
            </a:r>
            <a:r>
              <a:rPr lang="en-US" altLang="zh-CN" sz="2400" dirty="0">
                <a:latin typeface="宋体" panose="02010600030101010101" pitchFamily="2" charset="-122"/>
              </a:rPr>
              <a:t>Cancel</a:t>
            </a:r>
            <a:r>
              <a:rPr lang="zh-CN" altLang="zh-CN" sz="2400" dirty="0">
                <a:latin typeface="宋体" panose="02010600030101010101" pitchFamily="2" charset="-122"/>
              </a:rPr>
              <a:t>”按钮即可。</a:t>
            </a:r>
          </a:p>
        </p:txBody>
      </p:sp>
      <p:pic>
        <p:nvPicPr>
          <p:cNvPr id="122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619" y="1953126"/>
            <a:ext cx="460057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558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矩形 6"/>
          <p:cNvSpPr>
            <a:spLocks noChangeArrowheads="1"/>
          </p:cNvSpPr>
          <p:nvPr/>
        </p:nvSpPr>
        <p:spPr bwMode="auto">
          <a:xfrm>
            <a:off x="581025" y="1797050"/>
            <a:ext cx="4995863" cy="445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2</a:t>
            </a:r>
            <a:r>
              <a:rPr lang="zh-CN" altLang="zh-CN" sz="2400" dirty="0"/>
              <a:t>）寻找所要的元器件</a:t>
            </a:r>
          </a:p>
          <a:p>
            <a:pPr eaLnBrk="1">
              <a:lnSpc>
                <a:spcPct val="150000"/>
              </a:lnSpc>
            </a:pPr>
            <a:r>
              <a:rPr lang="zh-CN" altLang="zh-CN" sz="2400" dirty="0" smtClean="0"/>
              <a:t>选择</a:t>
            </a:r>
            <a:r>
              <a:rPr lang="zh-CN" altLang="zh-CN" sz="2400" dirty="0"/>
              <a:t>“</a:t>
            </a:r>
            <a:r>
              <a:rPr lang="en-AU" altLang="zh-CN" sz="2400" dirty="0"/>
              <a:t>Place</a:t>
            </a:r>
            <a:r>
              <a:rPr lang="zh-CN" altLang="zh-CN" sz="2400" dirty="0"/>
              <a:t>”→“</a:t>
            </a:r>
            <a:r>
              <a:rPr lang="en-AU" altLang="zh-CN" sz="2400" dirty="0"/>
              <a:t>Component</a:t>
            </a:r>
            <a:r>
              <a:rPr lang="zh-CN" altLang="zh-CN" sz="2400" dirty="0"/>
              <a:t>”</a:t>
            </a:r>
            <a:r>
              <a:rPr lang="zh-CN" altLang="en-US" sz="2400" dirty="0"/>
              <a:t>，</a:t>
            </a:r>
            <a:r>
              <a:rPr lang="zh-CN" altLang="zh-CN" sz="2400" dirty="0"/>
              <a:t>弹出“</a:t>
            </a:r>
            <a:r>
              <a:rPr lang="en-AU" altLang="zh-CN" sz="2400" dirty="0"/>
              <a:t>Select a Component</a:t>
            </a:r>
            <a:r>
              <a:rPr lang="zh-CN" altLang="zh-CN" sz="2400" dirty="0"/>
              <a:t>”对话框，或者单击鼠标右键，选择“</a:t>
            </a:r>
            <a:r>
              <a:rPr lang="en-AU" altLang="zh-CN" sz="2400" dirty="0"/>
              <a:t>Place</a:t>
            </a:r>
            <a:r>
              <a:rPr lang="zh-CN" altLang="zh-CN" sz="2400" dirty="0"/>
              <a:t>”→“</a:t>
            </a:r>
            <a:r>
              <a:rPr lang="en-AU" altLang="zh-CN" sz="2400" dirty="0"/>
              <a:t>Component</a:t>
            </a:r>
            <a:r>
              <a:rPr lang="zh-CN" altLang="zh-CN" sz="2400" dirty="0"/>
              <a:t>”命令，系统弹出“</a:t>
            </a:r>
            <a:r>
              <a:rPr lang="en-AU" altLang="zh-CN" sz="2400" dirty="0"/>
              <a:t>Select a Component</a:t>
            </a:r>
            <a:r>
              <a:rPr lang="zh-CN" altLang="zh-CN" sz="2400" dirty="0"/>
              <a:t>”对话框。</a:t>
            </a:r>
            <a:r>
              <a:rPr lang="zh-CN" altLang="en-US" sz="2400" dirty="0"/>
              <a:t>选择</a:t>
            </a:r>
            <a:r>
              <a:rPr lang="zh-CN" altLang="zh-CN" sz="2400" dirty="0"/>
              <a:t>本例中需要的元器件</a:t>
            </a:r>
            <a:r>
              <a:rPr lang="en-US" altLang="zh-CN" sz="2400" dirty="0"/>
              <a:t>SEVEN_SEG_COM_A_BLUE</a:t>
            </a:r>
            <a:r>
              <a:rPr lang="zh-CN" altLang="zh-CN" sz="2400" dirty="0"/>
              <a:t>。</a:t>
            </a:r>
          </a:p>
        </p:txBody>
      </p:sp>
      <p:sp>
        <p:nvSpPr>
          <p:cNvPr id="9" name="矩形 8"/>
          <p:cNvSpPr/>
          <p:nvPr/>
        </p:nvSpPr>
        <p:spPr>
          <a:xfrm>
            <a:off x="146772" y="771525"/>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17414" name="矩形 9"/>
          <p:cNvSpPr>
            <a:spLocks noChangeArrowheads="1"/>
          </p:cNvSpPr>
          <p:nvPr/>
        </p:nvSpPr>
        <p:spPr bwMode="auto">
          <a:xfrm>
            <a:off x="581025" y="1381414"/>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．放置元器件</a:t>
            </a:r>
          </a:p>
        </p:txBody>
      </p:sp>
      <p:pic>
        <p:nvPicPr>
          <p:cNvPr id="17415" name="Picture 2" descr="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950" y="1198563"/>
            <a:ext cx="6640513"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450859"/>
      </p:ext>
    </p:extLst>
  </p:cSld>
  <p:clrMapOvr>
    <a:masterClrMapping/>
  </p:clrMapOvr>
  <p:transition spd="med">
    <p:pull/>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1"/>
          <p:cNvSpPr>
            <a:spLocks noChangeArrowheads="1"/>
          </p:cNvSpPr>
          <p:nvPr/>
        </p:nvSpPr>
        <p:spPr bwMode="auto">
          <a:xfrm>
            <a:off x="120637" y="1462160"/>
            <a:ext cx="9264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latin typeface="宋体" panose="02010600030101010101" pitchFamily="2" charset="-122"/>
              </a:rPr>
              <a:t>函数信号发生器是产生正弦波、三角波和方波的电压源</a:t>
            </a:r>
            <a:endParaRPr lang="zh-CN" altLang="zh-CN" sz="2400" dirty="0">
              <a:latin typeface="宋体" panose="02010600030101010101" pitchFamily="2" charset="-122"/>
            </a:endParaRPr>
          </a:p>
        </p:txBody>
      </p:sp>
      <p:sp>
        <p:nvSpPr>
          <p:cNvPr id="7" name="矩形 6"/>
          <p:cNvSpPr/>
          <p:nvPr/>
        </p:nvSpPr>
        <p:spPr>
          <a:xfrm>
            <a:off x="221696" y="838200"/>
            <a:ext cx="3874779"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2</a:t>
            </a:r>
            <a:r>
              <a:rPr lang="zh-CN" altLang="en-US" sz="3200" b="1" dirty="0" smtClean="0">
                <a:solidFill>
                  <a:schemeClr val="accent5">
                    <a:lumMod val="50000"/>
                  </a:schemeClr>
                </a:solidFill>
                <a:latin typeface="+mn-lt"/>
                <a:ea typeface="+mn-ea"/>
              </a:rPr>
              <a:t>、</a:t>
            </a:r>
            <a:r>
              <a:rPr lang="en-US" altLang="zh-CN" sz="3200" b="1" dirty="0" smtClean="0">
                <a:solidFill>
                  <a:schemeClr val="accent5">
                    <a:lumMod val="50000"/>
                  </a:schemeClr>
                </a:solidFill>
                <a:latin typeface="+mn-lt"/>
                <a:ea typeface="+mn-ea"/>
              </a:rPr>
              <a:t>  </a:t>
            </a:r>
            <a:r>
              <a:rPr lang="zh-CN" altLang="en-US" sz="3200" b="1" dirty="0">
                <a:solidFill>
                  <a:schemeClr val="accent5">
                    <a:lumMod val="50000"/>
                  </a:schemeClr>
                </a:solidFill>
                <a:latin typeface="+mn-lt"/>
                <a:ea typeface="+mn-ea"/>
              </a:rPr>
              <a:t>函数信号发生器</a:t>
            </a:r>
            <a:endParaRPr lang="zh-CN" altLang="zh-CN" sz="3200" b="1" dirty="0">
              <a:solidFill>
                <a:schemeClr val="accent5">
                  <a:lumMod val="50000"/>
                </a:schemeClr>
              </a:solidFill>
              <a:latin typeface="+mn-lt"/>
              <a:ea typeface="+mn-ea"/>
            </a:endParaRPr>
          </a:p>
        </p:txBody>
      </p:sp>
      <p:sp>
        <p:nvSpPr>
          <p:cNvPr id="13318" name="矩形 1"/>
          <p:cNvSpPr>
            <a:spLocks noChangeArrowheads="1"/>
          </p:cNvSpPr>
          <p:nvPr/>
        </p:nvSpPr>
        <p:spPr bwMode="auto">
          <a:xfrm>
            <a:off x="120637" y="4713288"/>
            <a:ext cx="119808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latin typeface="宋体" panose="02010600030101010101" pitchFamily="2" charset="-122"/>
              </a:rPr>
              <a:t>“公共端”接线柱是信号的参考点。若信号以地作为参照点，则将公用接线柱接地。</a:t>
            </a:r>
            <a:endParaRPr lang="en-US" altLang="zh-CN" sz="2400" dirty="0">
              <a:latin typeface="宋体" panose="02010600030101010101" pitchFamily="2" charset="-122"/>
            </a:endParaRPr>
          </a:p>
          <a:p>
            <a:pPr eaLnBrk="1">
              <a:lnSpc>
                <a:spcPct val="150000"/>
              </a:lnSpc>
            </a:pPr>
            <a:r>
              <a:rPr lang="zh-CN" altLang="zh-CN" sz="2400" dirty="0">
                <a:latin typeface="宋体" panose="02010600030101010101" pitchFamily="2" charset="-122"/>
              </a:rPr>
              <a:t>正接线柱提供的波形是正信号，负接线柱提供的波形是负信号。</a:t>
            </a:r>
            <a:endParaRPr lang="zh-CN" altLang="en-US" sz="2400" dirty="0">
              <a:latin typeface="宋体" panose="02010600030101010101" pitchFamily="2" charset="-122"/>
            </a:endParaRPr>
          </a:p>
        </p:txBody>
      </p:sp>
      <p:grpSp>
        <p:nvGrpSpPr>
          <p:cNvPr id="13319" name="组合 12320"/>
          <p:cNvGrpSpPr>
            <a:grpSpLocks/>
          </p:cNvGrpSpPr>
          <p:nvPr/>
        </p:nvGrpSpPr>
        <p:grpSpPr bwMode="auto">
          <a:xfrm>
            <a:off x="1898650" y="2645569"/>
            <a:ext cx="1379538" cy="1103312"/>
            <a:chOff x="869878" y="3191256"/>
            <a:chExt cx="1380506" cy="1102192"/>
          </a:xfrm>
        </p:grpSpPr>
        <p:pic>
          <p:nvPicPr>
            <p:cNvPr id="13326"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472" y="3191256"/>
              <a:ext cx="3587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20" name="矩形 12319"/>
            <p:cNvSpPr/>
            <p:nvPr/>
          </p:nvSpPr>
          <p:spPr>
            <a:xfrm>
              <a:off x="869878" y="3785964"/>
              <a:ext cx="1380506" cy="507484"/>
            </a:xfrm>
            <a:prstGeom prst="rect">
              <a:avLst/>
            </a:prstGeom>
          </p:spPr>
          <p:txBody>
            <a:bodyPr wrap="none">
              <a:spAutoFit/>
            </a:bodyPr>
            <a:lstStyle/>
            <a:p>
              <a:pPr indent="269875">
                <a:lnSpc>
                  <a:spcPct val="150000"/>
                </a:lnSpc>
                <a:defRPr/>
              </a:pPr>
              <a:r>
                <a:rPr lang="zh-CN" altLang="zh-CN" kern="1050" dirty="0">
                  <a:solidFill>
                    <a:prstClr val="black"/>
                  </a:solidFill>
                  <a:latin typeface="Times New Roman"/>
                  <a:ea typeface="宋体"/>
                  <a:cs typeface="Times New Roman"/>
                </a:rPr>
                <a:t>仪器图标</a:t>
              </a:r>
              <a:endParaRPr lang="zh-CN" altLang="en-US" kern="1050" dirty="0">
                <a:solidFill>
                  <a:prstClr val="black"/>
                </a:solidFill>
                <a:latin typeface="Times New Roman"/>
                <a:ea typeface="宋体"/>
                <a:cs typeface="Times New Roman"/>
              </a:endParaRPr>
            </a:p>
          </p:txBody>
        </p:sp>
      </p:grpSp>
      <p:grpSp>
        <p:nvGrpSpPr>
          <p:cNvPr id="13320" name="组合 12322"/>
          <p:cNvGrpSpPr>
            <a:grpSpLocks/>
          </p:cNvGrpSpPr>
          <p:nvPr/>
        </p:nvGrpSpPr>
        <p:grpSpPr bwMode="auto">
          <a:xfrm>
            <a:off x="3558772" y="2358231"/>
            <a:ext cx="1714500" cy="1751013"/>
            <a:chOff x="2705862" y="2395898"/>
            <a:chExt cx="1714500" cy="1751246"/>
          </a:xfrm>
        </p:grpSpPr>
        <p:pic>
          <p:nvPicPr>
            <p:cNvPr id="1332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862" y="2395898"/>
              <a:ext cx="17145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22" name="矩形 12321"/>
            <p:cNvSpPr/>
            <p:nvPr/>
          </p:nvSpPr>
          <p:spPr>
            <a:xfrm>
              <a:off x="2793174" y="3777207"/>
              <a:ext cx="1627188" cy="369937"/>
            </a:xfrm>
            <a:prstGeom prst="rect">
              <a:avLst/>
            </a:prstGeom>
          </p:spPr>
          <p:txBody>
            <a:bodyPr wrap="none">
              <a:spAutoFit/>
            </a:bodyPr>
            <a:lstStyle/>
            <a:p>
              <a:pPr>
                <a:defRPr/>
              </a:pPr>
              <a:r>
                <a:rPr lang="zh-CN" altLang="zh-CN" kern="1050" dirty="0">
                  <a:solidFill>
                    <a:prstClr val="black"/>
                  </a:solidFill>
                  <a:latin typeface="Times New Roman"/>
                  <a:ea typeface="宋体"/>
                  <a:cs typeface="Times New Roman"/>
                </a:rPr>
                <a:t>仪器接线符号</a:t>
              </a:r>
              <a:r>
                <a:rPr lang="en-US" altLang="zh-CN" kern="1050" dirty="0">
                  <a:solidFill>
                    <a:prstClr val="black"/>
                  </a:solidFill>
                  <a:latin typeface="Times New Roman"/>
                  <a:ea typeface="宋体"/>
                  <a:cs typeface="Times New Roman"/>
                </a:rPr>
                <a:t> </a:t>
              </a:r>
              <a:endParaRPr lang="zh-CN" altLang="en-US" dirty="0">
                <a:latin typeface="Arial" charset="0"/>
              </a:endParaRPr>
            </a:p>
          </p:txBody>
        </p:sp>
      </p:grpSp>
      <p:grpSp>
        <p:nvGrpSpPr>
          <p:cNvPr id="13321" name="组合 12330"/>
          <p:cNvGrpSpPr>
            <a:grpSpLocks/>
          </p:cNvGrpSpPr>
          <p:nvPr/>
        </p:nvGrpSpPr>
        <p:grpSpPr bwMode="auto">
          <a:xfrm>
            <a:off x="6111068" y="2272904"/>
            <a:ext cx="3498850" cy="2183605"/>
            <a:chOff x="7668958" y="2874159"/>
            <a:chExt cx="1676400" cy="1857000"/>
          </a:xfrm>
        </p:grpSpPr>
        <p:sp>
          <p:nvSpPr>
            <p:cNvPr id="12324" name="矩形 12323"/>
            <p:cNvSpPr/>
            <p:nvPr/>
          </p:nvSpPr>
          <p:spPr>
            <a:xfrm>
              <a:off x="7953120" y="4361347"/>
              <a:ext cx="1108075" cy="369812"/>
            </a:xfrm>
            <a:prstGeom prst="rect">
              <a:avLst/>
            </a:prstGeom>
          </p:spPr>
          <p:txBody>
            <a:bodyPr wrap="none">
              <a:spAutoFit/>
            </a:bodyPr>
            <a:lstStyle/>
            <a:p>
              <a:pPr>
                <a:defRPr/>
              </a:pPr>
              <a:r>
                <a:rPr lang="zh-CN" altLang="zh-CN" kern="1050" dirty="0">
                  <a:solidFill>
                    <a:prstClr val="black"/>
                  </a:solidFill>
                  <a:latin typeface="Times New Roman"/>
                  <a:ea typeface="宋体"/>
                  <a:cs typeface="Times New Roman"/>
                </a:rPr>
                <a:t>仪器面板</a:t>
              </a:r>
              <a:endParaRPr lang="zh-CN" altLang="en-US" dirty="0">
                <a:latin typeface="Arial" charset="0"/>
              </a:endParaRPr>
            </a:p>
          </p:txBody>
        </p:sp>
        <p:pic>
          <p:nvPicPr>
            <p:cNvPr id="13323" name="Picture 4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958" y="2874159"/>
              <a:ext cx="16764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3168354"/>
      </p:ext>
    </p:extLst>
  </p:cSld>
  <p:clrMapOvr>
    <a:masterClrMapping/>
  </p:clrMapOvr>
  <p:transition spd="med">
    <p:pull/>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8588" y="916781"/>
            <a:ext cx="3878262" cy="584200"/>
          </a:xfrm>
          <a:prstGeom prst="rect">
            <a:avLst/>
          </a:prstGeom>
        </p:spPr>
        <p:txBody>
          <a:bodyPr wrap="none">
            <a:spAutoFit/>
          </a:bodyPr>
          <a:lstStyle/>
          <a:p>
            <a:pPr fontAlgn="auto" hangingPunct="0">
              <a:spcBef>
                <a:spcPts val="0"/>
              </a:spcBef>
              <a:spcAft>
                <a:spcPts val="0"/>
              </a:spcAft>
              <a:defRPr/>
            </a:pPr>
            <a:r>
              <a:rPr lang="zh-CN" altLang="en-US" sz="3200" b="1" dirty="0">
                <a:solidFill>
                  <a:schemeClr val="accent5">
                    <a:lumMod val="50000"/>
                  </a:schemeClr>
                </a:solidFill>
                <a:latin typeface="+mn-lt"/>
                <a:ea typeface="+mn-ea"/>
              </a:rPr>
              <a:t>函数信号发生器面板</a:t>
            </a:r>
            <a:endParaRPr lang="zh-CN" altLang="zh-CN" sz="3200" b="1" dirty="0">
              <a:solidFill>
                <a:schemeClr val="accent5">
                  <a:lumMod val="50000"/>
                </a:schemeClr>
              </a:solidFill>
              <a:latin typeface="+mn-lt"/>
              <a:ea typeface="+mn-ea"/>
            </a:endParaRPr>
          </a:p>
        </p:txBody>
      </p:sp>
      <p:grpSp>
        <p:nvGrpSpPr>
          <p:cNvPr id="14341" name="组合 25"/>
          <p:cNvGrpSpPr>
            <a:grpSpLocks/>
          </p:cNvGrpSpPr>
          <p:nvPr/>
        </p:nvGrpSpPr>
        <p:grpSpPr bwMode="auto">
          <a:xfrm>
            <a:off x="7069138" y="1958975"/>
            <a:ext cx="4479925" cy="3433763"/>
            <a:chOff x="7069184" y="1959295"/>
            <a:chExt cx="4479688" cy="3434031"/>
          </a:xfrm>
        </p:grpSpPr>
        <p:pic>
          <p:nvPicPr>
            <p:cNvPr id="1434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024" y="1959295"/>
              <a:ext cx="2212848" cy="19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8755020" y="2340325"/>
              <a:ext cx="99689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349" name="矩形 4"/>
            <p:cNvSpPr>
              <a:spLocks noChangeArrowheads="1"/>
            </p:cNvSpPr>
            <p:nvPr/>
          </p:nvSpPr>
          <p:spPr bwMode="auto">
            <a:xfrm>
              <a:off x="7069184" y="2036879"/>
              <a:ext cx="121052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cs typeface="Times New Roman" panose="02020603050405020304" pitchFamily="18" charset="0"/>
                </a:rPr>
                <a:t>波形选择</a:t>
              </a:r>
              <a:endParaRPr lang="zh-CN" altLang="en-US" sz="2000"/>
            </a:p>
          </p:txBody>
        </p:sp>
        <p:cxnSp>
          <p:nvCxnSpPr>
            <p:cNvPr id="13" name="直接连接符 12"/>
            <p:cNvCxnSpPr/>
            <p:nvPr/>
          </p:nvCxnSpPr>
          <p:spPr>
            <a:xfrm>
              <a:off x="8761369" y="2575293"/>
              <a:ext cx="99689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351" name="矩形 4"/>
            <p:cNvSpPr>
              <a:spLocks noChangeArrowheads="1"/>
            </p:cNvSpPr>
            <p:nvPr/>
          </p:nvSpPr>
          <p:spPr bwMode="auto">
            <a:xfrm>
              <a:off x="7069184" y="2385768"/>
              <a:ext cx="121052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cs typeface="Times New Roman" panose="02020603050405020304" pitchFamily="18" charset="0"/>
                </a:rPr>
                <a:t>信号设置</a:t>
              </a:r>
              <a:endParaRPr lang="zh-CN" altLang="en-US" sz="2000"/>
            </a:p>
          </p:txBody>
        </p:sp>
        <p:cxnSp>
          <p:nvCxnSpPr>
            <p:cNvPr id="15" name="直接连接符 14"/>
            <p:cNvCxnSpPr/>
            <p:nvPr/>
          </p:nvCxnSpPr>
          <p:spPr>
            <a:xfrm>
              <a:off x="8807404" y="3396095"/>
              <a:ext cx="99689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353" name="矩形 4"/>
            <p:cNvSpPr>
              <a:spLocks noChangeArrowheads="1"/>
            </p:cNvSpPr>
            <p:nvPr/>
          </p:nvSpPr>
          <p:spPr bwMode="auto">
            <a:xfrm>
              <a:off x="7093535" y="3192071"/>
              <a:ext cx="121052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cs typeface="Times New Roman" panose="02020603050405020304" pitchFamily="18" charset="0"/>
                </a:rPr>
                <a:t>时间设置</a:t>
              </a:r>
              <a:endParaRPr lang="zh-CN" altLang="en-US" sz="2000"/>
            </a:p>
          </p:txBody>
        </p:sp>
        <p:cxnSp>
          <p:nvCxnSpPr>
            <p:cNvPr id="10" name="直接连接符 9"/>
            <p:cNvCxnSpPr/>
            <p:nvPr/>
          </p:nvCxnSpPr>
          <p:spPr>
            <a:xfrm>
              <a:off x="9574126" y="3748548"/>
              <a:ext cx="420665" cy="12446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355" name="矩形 4"/>
            <p:cNvSpPr>
              <a:spLocks noChangeArrowheads="1"/>
            </p:cNvSpPr>
            <p:nvPr/>
          </p:nvSpPr>
          <p:spPr bwMode="auto">
            <a:xfrm>
              <a:off x="9752076" y="4993225"/>
              <a:ext cx="146699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信号输出端</a:t>
              </a:r>
            </a:p>
          </p:txBody>
        </p:sp>
        <p:cxnSp>
          <p:nvCxnSpPr>
            <p:cNvPr id="22" name="直接连接符 21"/>
            <p:cNvCxnSpPr/>
            <p:nvPr/>
          </p:nvCxnSpPr>
          <p:spPr>
            <a:xfrm flipH="1">
              <a:off x="10918667" y="3748548"/>
              <a:ext cx="365106" cy="12446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131309" y="3748548"/>
              <a:ext cx="0" cy="3667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358" name="矩形 4"/>
            <p:cNvSpPr>
              <a:spLocks noChangeArrowheads="1"/>
            </p:cNvSpPr>
            <p:nvPr/>
          </p:nvSpPr>
          <p:spPr bwMode="auto">
            <a:xfrm>
              <a:off x="9733693" y="4039715"/>
              <a:ext cx="121052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公共端子</a:t>
              </a:r>
            </a:p>
          </p:txBody>
        </p:sp>
      </p:grpSp>
      <p:sp>
        <p:nvSpPr>
          <p:cNvPr id="14342" name="矩形 32"/>
          <p:cNvSpPr>
            <a:spLocks noGrp="1" noChangeArrowheads="1"/>
          </p:cNvSpPr>
          <p:nvPr>
            <p:ph type="title" idx="4294967295"/>
          </p:nvPr>
        </p:nvSpPr>
        <p:spPr bwMode="auto">
          <a:xfrm>
            <a:off x="712273" y="1702222"/>
            <a:ext cx="4514377" cy="4247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r>
              <a:rPr lang="en-US" altLang="zh-CN" sz="2400" b="1" dirty="0">
                <a:latin typeface="Calibri Light" panose="020F0302020204030204" pitchFamily="34" charset="0"/>
                <a:ea typeface="微软雅黑" panose="020B0503020204020204" pitchFamily="34" charset="-122"/>
                <a:cs typeface="Times New Roman" panose="02020603050405020304" pitchFamily="18" charset="0"/>
              </a:rPr>
              <a:t>1. </a:t>
            </a:r>
            <a:r>
              <a:rPr lang="zh-CN" altLang="en-US" sz="2400" b="1" dirty="0">
                <a:latin typeface="Calibri Light" panose="020F0302020204030204" pitchFamily="34" charset="0"/>
                <a:ea typeface="微软雅黑" panose="020B0503020204020204" pitchFamily="34" charset="-122"/>
                <a:cs typeface="Times New Roman" panose="02020603050405020304" pitchFamily="18" charset="0"/>
              </a:rPr>
              <a:t>波形选择：三种波形作为输出</a:t>
            </a:r>
          </a:p>
        </p:txBody>
      </p:sp>
      <p:sp>
        <p:nvSpPr>
          <p:cNvPr id="14343" name="矩形 4"/>
          <p:cNvSpPr>
            <a:spLocks noChangeArrowheads="1"/>
          </p:cNvSpPr>
          <p:nvPr/>
        </p:nvSpPr>
        <p:spPr bwMode="auto">
          <a:xfrm>
            <a:off x="1705526" y="2240709"/>
            <a:ext cx="4295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t>正弦波、三角波、方波</a:t>
            </a:r>
          </a:p>
        </p:txBody>
      </p:sp>
      <p:sp>
        <p:nvSpPr>
          <p:cNvPr id="14344" name="矩形 32"/>
          <p:cNvSpPr txBox="1">
            <a:spLocks noChangeArrowheads="1"/>
          </p:cNvSpPr>
          <p:nvPr/>
        </p:nvSpPr>
        <p:spPr bwMode="auto">
          <a:xfrm>
            <a:off x="661988" y="2966958"/>
            <a:ext cx="3877985"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信号</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设置</a:t>
            </a:r>
            <a:r>
              <a:rPr lang="zh-CN" altLang="en-US" sz="2400" b="1" dirty="0">
                <a:latin typeface="Calibri Light" panose="020F0302020204030204" pitchFamily="34" charset="0"/>
                <a:ea typeface="微软雅黑" panose="020B0503020204020204" pitchFamily="34" charset="-122"/>
                <a:cs typeface="Times New Roman" panose="02020603050405020304" pitchFamily="18" charset="0"/>
              </a:rPr>
              <a:t>：四种信号设置</a:t>
            </a:r>
          </a:p>
        </p:txBody>
      </p:sp>
      <p:sp>
        <p:nvSpPr>
          <p:cNvPr id="14345" name="矩形 4"/>
          <p:cNvSpPr>
            <a:spLocks noChangeArrowheads="1"/>
          </p:cNvSpPr>
          <p:nvPr/>
        </p:nvSpPr>
        <p:spPr bwMode="auto">
          <a:xfrm>
            <a:off x="1489075" y="3522663"/>
            <a:ext cx="4546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1</a:t>
            </a:r>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Frequency</a:t>
            </a:r>
            <a:r>
              <a:rPr lang="zh-CN" altLang="en-US" sz="2800">
                <a:latin typeface="Times New Roman" panose="02020603050405020304" pitchFamily="18" charset="0"/>
                <a:cs typeface="Times New Roman" panose="02020603050405020304" pitchFamily="18" charset="0"/>
              </a:rPr>
              <a:t>频率</a:t>
            </a:r>
            <a:endParaRPr lang="en-US" altLang="zh-CN" sz="2800">
              <a:latin typeface="Times New Roman" panose="02020603050405020304" pitchFamily="18" charset="0"/>
              <a:cs typeface="Times New Roman" panose="02020603050405020304" pitchFamily="18" charset="0"/>
            </a:endParaRPr>
          </a:p>
          <a:p>
            <a:pPr eaLnBrk="1" hangingPunct="1"/>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2</a:t>
            </a:r>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Duty Cycle</a:t>
            </a:r>
            <a:r>
              <a:rPr lang="zh-CN" altLang="en-US" sz="2800">
                <a:latin typeface="Times New Roman" panose="02020603050405020304" pitchFamily="18" charset="0"/>
                <a:cs typeface="Times New Roman" panose="02020603050405020304" pitchFamily="18" charset="0"/>
              </a:rPr>
              <a:t>占空比</a:t>
            </a:r>
            <a:endParaRPr lang="en-US" altLang="zh-CN" sz="2800">
              <a:latin typeface="Times New Roman" panose="02020603050405020304" pitchFamily="18" charset="0"/>
              <a:cs typeface="Times New Roman" panose="02020603050405020304" pitchFamily="18" charset="0"/>
            </a:endParaRPr>
          </a:p>
          <a:p>
            <a:pPr eaLnBrk="1" hangingPunct="1"/>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3</a:t>
            </a:r>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Amplityde</a:t>
            </a:r>
            <a:r>
              <a:rPr lang="zh-CN" altLang="en-US" sz="2800">
                <a:latin typeface="Times New Roman" panose="02020603050405020304" pitchFamily="18" charset="0"/>
                <a:cs typeface="Times New Roman" panose="02020603050405020304" pitchFamily="18" charset="0"/>
              </a:rPr>
              <a:t>振幅</a:t>
            </a:r>
            <a:endParaRPr lang="en-US" altLang="zh-CN" sz="2800">
              <a:latin typeface="Times New Roman" panose="02020603050405020304" pitchFamily="18" charset="0"/>
              <a:cs typeface="Times New Roman" panose="02020603050405020304" pitchFamily="18" charset="0"/>
            </a:endParaRPr>
          </a:p>
          <a:p>
            <a:pPr eaLnBrk="1" hangingPunct="1"/>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4</a:t>
            </a:r>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Offset</a:t>
            </a:r>
            <a:r>
              <a:rPr lang="zh-CN" altLang="en-US" sz="2800">
                <a:latin typeface="Times New Roman" panose="02020603050405020304" pitchFamily="18" charset="0"/>
                <a:cs typeface="Times New Roman" panose="02020603050405020304" pitchFamily="18" charset="0"/>
              </a:rPr>
              <a:t>直流偏移量</a:t>
            </a:r>
          </a:p>
        </p:txBody>
      </p:sp>
      <p:sp>
        <p:nvSpPr>
          <p:cNvPr id="14346" name="矩形 32"/>
          <p:cNvSpPr txBox="1">
            <a:spLocks noChangeArrowheads="1"/>
          </p:cNvSpPr>
          <p:nvPr/>
        </p:nvSpPr>
        <p:spPr bwMode="auto">
          <a:xfrm>
            <a:off x="661988" y="5510213"/>
            <a:ext cx="68786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时间设置</a:t>
            </a:r>
            <a:r>
              <a:rPr lang="zh-CN" altLang="en-US" sz="2400" b="1">
                <a:latin typeface="Calibri Light" panose="020F0302020204030204" pitchFamily="34" charset="0"/>
                <a:ea typeface="微软雅黑" panose="020B0503020204020204" pitchFamily="34" charset="-122"/>
                <a:cs typeface="Times New Roman" panose="02020603050405020304" pitchFamily="18" charset="0"/>
              </a:rPr>
              <a:t>：针对方波，设置上升和下降沿的角度</a:t>
            </a:r>
          </a:p>
        </p:txBody>
      </p:sp>
    </p:spTree>
    <p:extLst>
      <p:ext uri="{BB962C8B-B14F-4D97-AF65-F5344CB8AC3E}">
        <p14:creationId xmlns:p14="http://schemas.microsoft.com/office/powerpoint/2010/main" val="3135290465"/>
      </p:ext>
    </p:extLst>
  </p:cSld>
  <p:clrMapOvr>
    <a:masterClrMapping/>
  </p:clrMapOvr>
  <p:transition spd="med">
    <p:pull/>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60935" y="800101"/>
            <a:ext cx="3050835"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3</a:t>
            </a:r>
            <a:r>
              <a:rPr lang="zh-CN" altLang="en-US" sz="3200" b="1" dirty="0" smtClean="0">
                <a:solidFill>
                  <a:schemeClr val="accent5">
                    <a:lumMod val="50000"/>
                  </a:schemeClr>
                </a:solidFill>
                <a:latin typeface="+mn-lt"/>
                <a:ea typeface="+mn-ea"/>
              </a:rPr>
              <a:t>、</a:t>
            </a:r>
            <a:r>
              <a:rPr lang="en-US" altLang="zh-CN" sz="3200" b="1" dirty="0" smtClean="0">
                <a:solidFill>
                  <a:schemeClr val="accent5">
                    <a:lumMod val="50000"/>
                  </a:schemeClr>
                </a:solidFill>
                <a:latin typeface="+mn-lt"/>
                <a:ea typeface="+mn-ea"/>
              </a:rPr>
              <a:t>  </a:t>
            </a:r>
            <a:r>
              <a:rPr lang="zh-CN" altLang="en-US" sz="3200" b="1" dirty="0">
                <a:solidFill>
                  <a:schemeClr val="accent5">
                    <a:lumMod val="50000"/>
                  </a:schemeClr>
                </a:solidFill>
                <a:latin typeface="+mn-lt"/>
                <a:ea typeface="+mn-ea"/>
              </a:rPr>
              <a:t>双踪示波器</a:t>
            </a:r>
            <a:endParaRPr lang="zh-CN" altLang="zh-CN" sz="3200" b="1" dirty="0">
              <a:solidFill>
                <a:schemeClr val="accent5">
                  <a:lumMod val="50000"/>
                </a:schemeClr>
              </a:solidFill>
              <a:latin typeface="+mn-lt"/>
              <a:ea typeface="+mn-ea"/>
            </a:endParaRPr>
          </a:p>
        </p:txBody>
      </p:sp>
      <p:sp>
        <p:nvSpPr>
          <p:cNvPr id="16389" name="Rectangle 1"/>
          <p:cNvSpPr>
            <a:spLocks noChangeArrowheads="1"/>
          </p:cNvSpPr>
          <p:nvPr/>
        </p:nvSpPr>
        <p:spPr bwMode="auto">
          <a:xfrm>
            <a:off x="379413" y="1236663"/>
            <a:ext cx="112490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dirty="0"/>
              <a:t>     </a:t>
            </a:r>
            <a:r>
              <a:rPr lang="zh-CN" altLang="zh-CN" sz="2800" dirty="0"/>
              <a:t>双踪示波器可以观察一路或两路信号随时间变化的波形，可分析被测周期信号的幅值和频率。扫描时间可在纳秒与秒之间的范围内选择</a:t>
            </a:r>
          </a:p>
        </p:txBody>
      </p:sp>
      <p:grpSp>
        <p:nvGrpSpPr>
          <p:cNvPr id="16390" name="组合 5"/>
          <p:cNvGrpSpPr>
            <a:grpSpLocks/>
          </p:cNvGrpSpPr>
          <p:nvPr/>
        </p:nvGrpSpPr>
        <p:grpSpPr bwMode="auto">
          <a:xfrm>
            <a:off x="1447800" y="3746188"/>
            <a:ext cx="1381125" cy="739775"/>
            <a:chOff x="927100" y="3135313"/>
            <a:chExt cx="1381125" cy="740283"/>
          </a:xfrm>
        </p:grpSpPr>
        <p:pic>
          <p:nvPicPr>
            <p:cNvPr id="1639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3135313"/>
              <a:ext cx="2476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27100" y="3367247"/>
              <a:ext cx="1381125" cy="508349"/>
            </a:xfrm>
            <a:prstGeom prst="rect">
              <a:avLst/>
            </a:prstGeom>
          </p:spPr>
          <p:txBody>
            <a:bodyPr wrap="none">
              <a:spAutoFit/>
            </a:bodyPr>
            <a:lstStyle/>
            <a:p>
              <a:pPr indent="269875">
                <a:lnSpc>
                  <a:spcPct val="150000"/>
                </a:lnSpc>
                <a:defRPr/>
              </a:pPr>
              <a:r>
                <a:rPr lang="zh-CN" altLang="zh-CN" kern="1050" dirty="0">
                  <a:solidFill>
                    <a:prstClr val="black"/>
                  </a:solidFill>
                  <a:latin typeface="Times New Roman"/>
                  <a:ea typeface="宋体"/>
                  <a:cs typeface="Times New Roman"/>
                </a:rPr>
                <a:t>仪器图标</a:t>
              </a:r>
              <a:endParaRPr lang="zh-CN" altLang="en-US" kern="1050" dirty="0">
                <a:solidFill>
                  <a:prstClr val="black"/>
                </a:solidFill>
                <a:latin typeface="Times New Roman"/>
                <a:ea typeface="宋体"/>
                <a:cs typeface="Times New Roman"/>
              </a:endParaRPr>
            </a:p>
          </p:txBody>
        </p:sp>
      </p:grpSp>
      <p:grpSp>
        <p:nvGrpSpPr>
          <p:cNvPr id="16391" name="组合 4"/>
          <p:cNvGrpSpPr>
            <a:grpSpLocks/>
          </p:cNvGrpSpPr>
          <p:nvPr/>
        </p:nvGrpSpPr>
        <p:grpSpPr bwMode="auto">
          <a:xfrm>
            <a:off x="4075113" y="3321050"/>
            <a:ext cx="1627187" cy="1570038"/>
            <a:chOff x="2829880" y="2819098"/>
            <a:chExt cx="1627369" cy="1570213"/>
          </a:xfrm>
        </p:grpSpPr>
        <p:pic>
          <p:nvPicPr>
            <p:cNvPr id="1639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164" y="2819098"/>
              <a:ext cx="1344803" cy="1127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829880" y="4019382"/>
              <a:ext cx="1627369" cy="369929"/>
            </a:xfrm>
            <a:prstGeom prst="rect">
              <a:avLst/>
            </a:prstGeom>
          </p:spPr>
          <p:txBody>
            <a:bodyPr wrap="none">
              <a:spAutoFit/>
            </a:bodyPr>
            <a:lstStyle/>
            <a:p>
              <a:pPr>
                <a:defRPr/>
              </a:pPr>
              <a:r>
                <a:rPr lang="zh-CN" altLang="zh-CN" kern="1050" dirty="0">
                  <a:solidFill>
                    <a:prstClr val="black"/>
                  </a:solidFill>
                  <a:latin typeface="Times New Roman"/>
                  <a:ea typeface="宋体"/>
                  <a:cs typeface="Times New Roman"/>
                </a:rPr>
                <a:t>仪器接线符号</a:t>
              </a:r>
              <a:r>
                <a:rPr lang="en-US" altLang="zh-CN" kern="1050" dirty="0">
                  <a:solidFill>
                    <a:prstClr val="black"/>
                  </a:solidFill>
                  <a:latin typeface="Times New Roman"/>
                  <a:ea typeface="宋体"/>
                  <a:cs typeface="Times New Roman"/>
                </a:rPr>
                <a:t> </a:t>
              </a:r>
              <a:endParaRPr lang="zh-CN" altLang="en-US" dirty="0">
                <a:latin typeface="Arial" charset="0"/>
              </a:endParaRPr>
            </a:p>
          </p:txBody>
        </p:sp>
      </p:grpSp>
      <p:grpSp>
        <p:nvGrpSpPr>
          <p:cNvPr id="16392" name="组合 7"/>
          <p:cNvGrpSpPr>
            <a:grpSpLocks/>
          </p:cNvGrpSpPr>
          <p:nvPr/>
        </p:nvGrpSpPr>
        <p:grpSpPr bwMode="auto">
          <a:xfrm>
            <a:off x="8036427" y="2889125"/>
            <a:ext cx="2095500" cy="2455862"/>
            <a:chOff x="7379208" y="2767806"/>
            <a:chExt cx="2095500" cy="2456895"/>
          </a:xfrm>
        </p:grpSpPr>
        <p:pic>
          <p:nvPicPr>
            <p:cNvPr id="16394"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9208" y="2767806"/>
              <a:ext cx="20955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872921" y="4854658"/>
              <a:ext cx="1108075" cy="370043"/>
            </a:xfrm>
            <a:prstGeom prst="rect">
              <a:avLst/>
            </a:prstGeom>
          </p:spPr>
          <p:txBody>
            <a:bodyPr wrap="none">
              <a:spAutoFit/>
            </a:bodyPr>
            <a:lstStyle/>
            <a:p>
              <a:pPr>
                <a:defRPr/>
              </a:pPr>
              <a:r>
                <a:rPr lang="zh-CN" altLang="zh-CN" kern="1050" dirty="0">
                  <a:solidFill>
                    <a:prstClr val="black"/>
                  </a:solidFill>
                  <a:latin typeface="Times New Roman"/>
                  <a:ea typeface="宋体"/>
                  <a:cs typeface="Times New Roman"/>
                </a:rPr>
                <a:t>仪器面板</a:t>
              </a:r>
              <a:endParaRPr lang="zh-CN" altLang="en-US" dirty="0">
                <a:latin typeface="Arial" charset="0"/>
              </a:endParaRPr>
            </a:p>
          </p:txBody>
        </p:sp>
      </p:grpSp>
      <p:sp>
        <p:nvSpPr>
          <p:cNvPr id="16393" name="矩形 9"/>
          <p:cNvSpPr>
            <a:spLocks noChangeArrowheads="1"/>
          </p:cNvSpPr>
          <p:nvPr/>
        </p:nvSpPr>
        <p:spPr bwMode="auto">
          <a:xfrm>
            <a:off x="379413" y="5465763"/>
            <a:ext cx="11709400" cy="130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dirty="0">
                <a:latin typeface="Times New Roman" panose="02020603050405020304" pitchFamily="18" charset="0"/>
                <a:cs typeface="Times New Roman" panose="02020603050405020304" pitchFamily="18" charset="0"/>
              </a:rPr>
              <a:t>       </a:t>
            </a:r>
            <a:r>
              <a:rPr lang="zh-CN" altLang="zh-CN" sz="2800" dirty="0">
                <a:latin typeface="Times New Roman" panose="02020603050405020304" pitchFamily="18" charset="0"/>
                <a:cs typeface="Times New Roman" panose="02020603050405020304" pitchFamily="18" charset="0"/>
              </a:rPr>
              <a:t>接线符号有</a:t>
            </a:r>
            <a:r>
              <a:rPr lang="en-US" altLang="zh-CN" sz="2800" dirty="0">
                <a:latin typeface="Times New Roman" panose="02020603050405020304" pitchFamily="18" charset="0"/>
                <a:cs typeface="Times New Roman" panose="02020603050405020304" pitchFamily="18" charset="0"/>
              </a:rPr>
              <a:t>4</a:t>
            </a:r>
            <a:r>
              <a:rPr lang="zh-CN" altLang="zh-CN" sz="2800" dirty="0">
                <a:latin typeface="Times New Roman" panose="02020603050405020304" pitchFamily="18" charset="0"/>
                <a:cs typeface="Times New Roman" panose="02020603050405020304" pitchFamily="18" charset="0"/>
              </a:rPr>
              <a:t>个连接端子：</a:t>
            </a:r>
            <a:r>
              <a:rPr lang="en-US" altLang="zh-CN" sz="2800" dirty="0">
                <a:latin typeface="Times New Roman" panose="02020603050405020304" pitchFamily="18" charset="0"/>
                <a:cs typeface="Times New Roman" panose="02020603050405020304" pitchFamily="18" charset="0"/>
              </a:rPr>
              <a:t>A</a:t>
            </a:r>
            <a:r>
              <a:rPr lang="zh-CN" altLang="zh-CN" sz="2800" dirty="0">
                <a:latin typeface="Times New Roman" panose="02020603050405020304" pitchFamily="18" charset="0"/>
                <a:cs typeface="Times New Roman" panose="02020603050405020304" pitchFamily="18" charset="0"/>
              </a:rPr>
              <a:t>通道输入、</a:t>
            </a:r>
            <a:r>
              <a:rPr lang="en-US" altLang="zh-CN" sz="2800" dirty="0">
                <a:latin typeface="Times New Roman" panose="02020603050405020304" pitchFamily="18" charset="0"/>
                <a:cs typeface="Times New Roman" panose="02020603050405020304" pitchFamily="18" charset="0"/>
              </a:rPr>
              <a:t>B</a:t>
            </a:r>
            <a:r>
              <a:rPr lang="zh-CN" altLang="zh-CN" sz="2800" dirty="0">
                <a:latin typeface="Times New Roman" panose="02020603050405020304" pitchFamily="18" charset="0"/>
                <a:cs typeface="Times New Roman" panose="02020603050405020304" pitchFamily="18" charset="0"/>
              </a:rPr>
              <a:t>通道输入、外触发端</a:t>
            </a:r>
            <a:r>
              <a:rPr lang="en-US" altLang="zh-CN" sz="2800" dirty="0">
                <a:latin typeface="Times New Roman" panose="02020603050405020304" pitchFamily="18" charset="0"/>
                <a:cs typeface="Times New Roman" panose="02020603050405020304" pitchFamily="18" charset="0"/>
              </a:rPr>
              <a:t>T</a:t>
            </a:r>
            <a:r>
              <a:rPr lang="zh-CN" altLang="zh-CN" sz="2800" dirty="0">
                <a:latin typeface="Times New Roman" panose="02020603050405020304" pitchFamily="18" charset="0"/>
                <a:cs typeface="Times New Roman" panose="02020603050405020304" pitchFamily="18" charset="0"/>
              </a:rPr>
              <a:t>和接地端</a:t>
            </a:r>
            <a:r>
              <a:rPr lang="en-US" altLang="zh-CN" sz="2800" dirty="0">
                <a:latin typeface="Times New Roman" panose="02020603050405020304" pitchFamily="18" charset="0"/>
                <a:cs typeface="Times New Roman" panose="02020603050405020304" pitchFamily="18" charset="0"/>
              </a:rPr>
              <a:t>G</a:t>
            </a:r>
            <a:r>
              <a:rPr lang="zh-CN" altLang="en-US" sz="2800" dirty="0">
                <a:latin typeface="Times New Roman" panose="02020603050405020304" pitchFamily="18" charset="0"/>
                <a:cs typeface="Times New Roman" panose="02020603050405020304" pitchFamily="18" charset="0"/>
              </a:rPr>
              <a:t>若电路中已有接地端，示波器可以不接地</a:t>
            </a:r>
          </a:p>
        </p:txBody>
      </p:sp>
    </p:spTree>
    <p:extLst>
      <p:ext uri="{BB962C8B-B14F-4D97-AF65-F5344CB8AC3E}">
        <p14:creationId xmlns:p14="http://schemas.microsoft.com/office/powerpoint/2010/main" val="3036457909"/>
      </p:ext>
    </p:extLst>
  </p:cSld>
  <p:clrMapOvr>
    <a:masterClrMapping/>
  </p:clrMapOvr>
  <p:transition spd="med">
    <p:pull/>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1"/>
          <p:cNvSpPr>
            <a:spLocks noChangeArrowheads="1"/>
          </p:cNvSpPr>
          <p:nvPr/>
        </p:nvSpPr>
        <p:spPr bwMode="auto">
          <a:xfrm>
            <a:off x="285587" y="994570"/>
            <a:ext cx="6708771"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时基：用于设置扫描时间及信号显示方式</a:t>
            </a:r>
            <a:endPar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7414" name="组合 30"/>
          <p:cNvGrpSpPr>
            <a:grpSpLocks/>
          </p:cNvGrpSpPr>
          <p:nvPr/>
        </p:nvGrpSpPr>
        <p:grpSpPr bwMode="auto">
          <a:xfrm>
            <a:off x="7407275" y="901700"/>
            <a:ext cx="4749800" cy="2687638"/>
            <a:chOff x="6114696" y="1760600"/>
            <a:chExt cx="6354374" cy="3356623"/>
          </a:xfrm>
        </p:grpSpPr>
        <p:pic>
          <p:nvPicPr>
            <p:cNvPr id="17419"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1856" y="1760600"/>
              <a:ext cx="2569464" cy="255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flipH="1">
              <a:off x="7607720" y="3475591"/>
              <a:ext cx="494842"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7421" name="矩形 4"/>
            <p:cNvSpPr>
              <a:spLocks noChangeArrowheads="1"/>
            </p:cNvSpPr>
            <p:nvPr/>
          </p:nvSpPr>
          <p:spPr bwMode="auto">
            <a:xfrm>
              <a:off x="6114696" y="3191778"/>
              <a:ext cx="1619664" cy="49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游标读数</a:t>
              </a:r>
            </a:p>
          </p:txBody>
        </p:sp>
        <p:cxnSp>
          <p:nvCxnSpPr>
            <p:cNvPr id="5" name="直接连接符 4"/>
            <p:cNvCxnSpPr/>
            <p:nvPr/>
          </p:nvCxnSpPr>
          <p:spPr>
            <a:xfrm>
              <a:off x="7607720" y="3858241"/>
              <a:ext cx="4948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423" name="矩形 4"/>
            <p:cNvSpPr>
              <a:spLocks noChangeArrowheads="1"/>
            </p:cNvSpPr>
            <p:nvPr/>
          </p:nvSpPr>
          <p:spPr bwMode="auto">
            <a:xfrm>
              <a:off x="6142129" y="3609664"/>
              <a:ext cx="1276514" cy="49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时基框</a:t>
              </a:r>
            </a:p>
          </p:txBody>
        </p:sp>
        <p:cxnSp>
          <p:nvCxnSpPr>
            <p:cNvPr id="7" name="直接连接符 6"/>
            <p:cNvCxnSpPr/>
            <p:nvPr/>
          </p:nvCxnSpPr>
          <p:spPr>
            <a:xfrm>
              <a:off x="9181446" y="3858241"/>
              <a:ext cx="12743" cy="759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425" name="矩形 4"/>
            <p:cNvSpPr>
              <a:spLocks noChangeArrowheads="1"/>
            </p:cNvSpPr>
            <p:nvPr/>
          </p:nvSpPr>
          <p:spPr bwMode="auto">
            <a:xfrm>
              <a:off x="8472690" y="4617720"/>
              <a:ext cx="1619664" cy="49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通道设置</a:t>
              </a:r>
            </a:p>
          </p:txBody>
        </p:sp>
        <p:cxnSp>
          <p:nvCxnSpPr>
            <p:cNvPr id="13" name="直接连接符 12"/>
            <p:cNvCxnSpPr/>
            <p:nvPr/>
          </p:nvCxnSpPr>
          <p:spPr>
            <a:xfrm flipV="1">
              <a:off x="10003353" y="3350683"/>
              <a:ext cx="777306" cy="2319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427" name="矩形 4"/>
            <p:cNvSpPr>
              <a:spLocks noChangeArrowheads="1"/>
            </p:cNvSpPr>
            <p:nvPr/>
          </p:nvSpPr>
          <p:spPr bwMode="auto">
            <a:xfrm>
              <a:off x="10780776" y="3116117"/>
              <a:ext cx="1688294" cy="5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背景切</a:t>
              </a:r>
              <a:r>
                <a:rPr lang="zh-CN" altLang="en-US" sz="2400"/>
                <a:t>换</a:t>
              </a:r>
            </a:p>
          </p:txBody>
        </p:sp>
        <p:cxnSp>
          <p:nvCxnSpPr>
            <p:cNvPr id="21" name="直接连接符 20"/>
            <p:cNvCxnSpPr/>
            <p:nvPr/>
          </p:nvCxnSpPr>
          <p:spPr>
            <a:xfrm>
              <a:off x="9958752" y="3727386"/>
              <a:ext cx="86863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429" name="矩形 4"/>
            <p:cNvSpPr>
              <a:spLocks noChangeArrowheads="1"/>
            </p:cNvSpPr>
            <p:nvPr/>
          </p:nvSpPr>
          <p:spPr bwMode="auto">
            <a:xfrm>
              <a:off x="10799064" y="3516023"/>
              <a:ext cx="1619664" cy="49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数据保存</a:t>
              </a:r>
            </a:p>
          </p:txBody>
        </p:sp>
        <p:cxnSp>
          <p:nvCxnSpPr>
            <p:cNvPr id="28" name="直接连接符 27"/>
            <p:cNvCxnSpPr/>
            <p:nvPr/>
          </p:nvCxnSpPr>
          <p:spPr>
            <a:xfrm flipH="1">
              <a:off x="7584357" y="2109546"/>
              <a:ext cx="492719"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7431" name="矩形 4"/>
            <p:cNvSpPr>
              <a:spLocks noChangeArrowheads="1"/>
            </p:cNvSpPr>
            <p:nvPr/>
          </p:nvSpPr>
          <p:spPr bwMode="auto">
            <a:xfrm>
              <a:off x="6715080" y="1878383"/>
              <a:ext cx="933366" cy="49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游标</a:t>
              </a:r>
            </a:p>
          </p:txBody>
        </p:sp>
        <p:cxnSp>
          <p:nvCxnSpPr>
            <p:cNvPr id="24" name="直接连接符 23"/>
            <p:cNvCxnSpPr/>
            <p:nvPr/>
          </p:nvCxnSpPr>
          <p:spPr>
            <a:xfrm>
              <a:off x="10313426" y="2450561"/>
              <a:ext cx="48634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433" name="矩形 4"/>
            <p:cNvSpPr>
              <a:spLocks noChangeArrowheads="1"/>
            </p:cNvSpPr>
            <p:nvPr/>
          </p:nvSpPr>
          <p:spPr bwMode="auto">
            <a:xfrm>
              <a:off x="10799064" y="2219758"/>
              <a:ext cx="1619664" cy="49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信号显示</a:t>
              </a:r>
            </a:p>
          </p:txBody>
        </p:sp>
        <p:cxnSp>
          <p:nvCxnSpPr>
            <p:cNvPr id="33" name="直接连接符 32"/>
            <p:cNvCxnSpPr/>
            <p:nvPr/>
          </p:nvCxnSpPr>
          <p:spPr>
            <a:xfrm>
              <a:off x="10003353" y="3858241"/>
              <a:ext cx="824030" cy="868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435" name="矩形 4"/>
            <p:cNvSpPr>
              <a:spLocks noChangeArrowheads="1"/>
            </p:cNvSpPr>
            <p:nvPr/>
          </p:nvSpPr>
          <p:spPr bwMode="auto">
            <a:xfrm>
              <a:off x="10826496" y="4386886"/>
              <a:ext cx="1619664" cy="49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触发设置</a:t>
              </a:r>
            </a:p>
          </p:txBody>
        </p:sp>
      </p:grpSp>
      <p:sp>
        <p:nvSpPr>
          <p:cNvPr id="17415" name="矩形 4"/>
          <p:cNvSpPr>
            <a:spLocks noChangeArrowheads="1"/>
          </p:cNvSpPr>
          <p:nvPr/>
        </p:nvSpPr>
        <p:spPr bwMode="auto">
          <a:xfrm>
            <a:off x="474663" y="1752600"/>
            <a:ext cx="4294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1</a:t>
            </a:r>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Scale</a:t>
            </a:r>
            <a:r>
              <a:rPr lang="zh-CN" altLang="en-US" sz="2800">
                <a:latin typeface="Times New Roman" panose="02020603050405020304" pitchFamily="18" charset="0"/>
                <a:cs typeface="Times New Roman" panose="02020603050405020304" pitchFamily="18" charset="0"/>
              </a:rPr>
              <a:t>设置扫描时间</a:t>
            </a:r>
          </a:p>
        </p:txBody>
      </p:sp>
      <p:sp>
        <p:nvSpPr>
          <p:cNvPr id="17416" name="矩形 4"/>
          <p:cNvSpPr>
            <a:spLocks noChangeArrowheads="1"/>
          </p:cNvSpPr>
          <p:nvPr/>
        </p:nvSpPr>
        <p:spPr bwMode="auto">
          <a:xfrm>
            <a:off x="492125" y="2376488"/>
            <a:ext cx="57435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 pos.</a:t>
            </a:r>
            <a:r>
              <a:rPr lang="zh-CN" altLang="en-US" sz="2800" dirty="0">
                <a:latin typeface="Times New Roman" panose="02020603050405020304" pitchFamily="18" charset="0"/>
                <a:cs typeface="Times New Roman" panose="02020603050405020304" pitchFamily="18" charset="0"/>
              </a:rPr>
              <a:t>设置信号在</a:t>
            </a:r>
            <a:r>
              <a:rPr lang="en-US" altLang="zh-CN" sz="2800" dirty="0">
                <a:latin typeface="Times New Roman" panose="02020603050405020304" pitchFamily="18" charset="0"/>
                <a:cs typeface="Times New Roman" panose="02020603050405020304" pitchFamily="18" charset="0"/>
              </a:rPr>
              <a:t>X</a:t>
            </a:r>
            <a:r>
              <a:rPr lang="zh-CN" altLang="en-US" sz="2800" dirty="0">
                <a:latin typeface="Times New Roman" panose="02020603050405020304" pitchFamily="18" charset="0"/>
                <a:cs typeface="Times New Roman" panose="02020603050405020304" pitchFamily="18" charset="0"/>
              </a:rPr>
              <a:t>轴起始点</a:t>
            </a:r>
          </a:p>
        </p:txBody>
      </p:sp>
      <p:sp>
        <p:nvSpPr>
          <p:cNvPr id="17417" name="矩形 4"/>
          <p:cNvSpPr>
            <a:spLocks noChangeArrowheads="1"/>
          </p:cNvSpPr>
          <p:nvPr/>
        </p:nvSpPr>
        <p:spPr bwMode="auto">
          <a:xfrm>
            <a:off x="474663" y="3101975"/>
            <a:ext cx="70500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3</a:t>
            </a:r>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Y/T</a:t>
            </a:r>
            <a:r>
              <a:rPr lang="zh-CN" altLang="zh-CN"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Add</a:t>
            </a:r>
            <a:r>
              <a:rPr lang="zh-CN" altLang="zh-CN"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A/B </a:t>
            </a:r>
            <a:r>
              <a:rPr lang="zh-CN" altLang="zh-CN" sz="2800">
                <a:latin typeface="Times New Roman" panose="02020603050405020304" pitchFamily="18" charset="0"/>
                <a:cs typeface="Times New Roman" panose="02020603050405020304" pitchFamily="18" charset="0"/>
              </a:rPr>
              <a:t>和 </a:t>
            </a:r>
            <a:r>
              <a:rPr lang="en-US" altLang="zh-CN" sz="2800">
                <a:latin typeface="Times New Roman" panose="02020603050405020304" pitchFamily="18" charset="0"/>
                <a:cs typeface="Times New Roman" panose="02020603050405020304" pitchFamily="18" charset="0"/>
              </a:rPr>
              <a:t>B/A </a:t>
            </a:r>
            <a:r>
              <a:rPr lang="zh-CN" altLang="zh-CN" sz="2800">
                <a:latin typeface="Times New Roman" panose="02020603050405020304" pitchFamily="18" charset="0"/>
                <a:cs typeface="Times New Roman" panose="02020603050405020304" pitchFamily="18" charset="0"/>
              </a:rPr>
              <a:t>信号显示方式</a:t>
            </a:r>
            <a:endParaRPr lang="zh-CN" altLang="en-US" sz="2800">
              <a:latin typeface="Times New Roman" panose="02020603050405020304" pitchFamily="18" charset="0"/>
              <a:cs typeface="Times New Roman" panose="02020603050405020304" pitchFamily="18" charset="0"/>
            </a:endParaRPr>
          </a:p>
        </p:txBody>
      </p:sp>
      <p:sp>
        <p:nvSpPr>
          <p:cNvPr id="34" name="矩形 33"/>
          <p:cNvSpPr/>
          <p:nvPr/>
        </p:nvSpPr>
        <p:spPr>
          <a:xfrm>
            <a:off x="722313" y="3695700"/>
            <a:ext cx="9591675" cy="2308225"/>
          </a:xfrm>
          <a:prstGeom prst="rect">
            <a:avLst/>
          </a:prstGeom>
        </p:spPr>
        <p:txBody>
          <a:bodyPr>
            <a:spAutoFit/>
          </a:bodyPr>
          <a:lstStyle/>
          <a:p>
            <a:pPr marL="342900" indent="-342900" hangingPunct="0">
              <a:buFont typeface="Wingdings" pitchFamily="2" charset="2"/>
              <a:buChar char="l"/>
              <a:defRPr/>
            </a:pPr>
            <a:r>
              <a:rPr lang="zh-CN" altLang="zh-CN" sz="2400" dirty="0">
                <a:latin typeface="Times New Roman" pitchFamily="18" charset="0"/>
                <a:cs typeface="Times New Roman" pitchFamily="18" charset="0"/>
              </a:rPr>
              <a:t>按下〈</a:t>
            </a:r>
            <a:r>
              <a:rPr lang="en-US" altLang="zh-CN" sz="2400" dirty="0">
                <a:latin typeface="Times New Roman" pitchFamily="18" charset="0"/>
                <a:cs typeface="Times New Roman" pitchFamily="18" charset="0"/>
              </a:rPr>
              <a:t>Y/T</a:t>
            </a:r>
            <a:r>
              <a:rPr lang="zh-CN" altLang="zh-CN" sz="2400" dirty="0">
                <a:latin typeface="Times New Roman" pitchFamily="18" charset="0"/>
                <a:cs typeface="Times New Roman" pitchFamily="18" charset="0"/>
              </a:rPr>
              <a:t>〉按钮，示波器显示信号波形是关于时间轴</a:t>
            </a:r>
            <a:r>
              <a:rPr lang="en-US" altLang="zh-CN" sz="2400" dirty="0">
                <a:latin typeface="Times New Roman" pitchFamily="18" charset="0"/>
                <a:cs typeface="Times New Roman" pitchFamily="18" charset="0"/>
              </a:rPr>
              <a:t>X</a:t>
            </a:r>
            <a:r>
              <a:rPr lang="zh-CN" altLang="zh-CN" sz="2400" dirty="0">
                <a:latin typeface="Times New Roman" pitchFamily="18" charset="0"/>
                <a:cs typeface="Times New Roman" pitchFamily="18" charset="0"/>
              </a:rPr>
              <a:t>函数。</a:t>
            </a:r>
            <a:endParaRPr lang="en-US" altLang="zh-CN" sz="2400" dirty="0">
              <a:latin typeface="Times New Roman" pitchFamily="18" charset="0"/>
              <a:cs typeface="Times New Roman" pitchFamily="18" charset="0"/>
            </a:endParaRPr>
          </a:p>
          <a:p>
            <a:pPr hangingPunct="0">
              <a:defRPr/>
            </a:pPr>
            <a:endParaRPr lang="zh-CN" altLang="zh-CN" sz="2400" dirty="0">
              <a:latin typeface="Times New Roman" pitchFamily="18" charset="0"/>
              <a:cs typeface="Times New Roman" pitchFamily="18" charset="0"/>
            </a:endParaRPr>
          </a:p>
          <a:p>
            <a:pPr marL="342900" indent="-342900" hangingPunct="0">
              <a:buFont typeface="Wingdings" pitchFamily="2" charset="2"/>
              <a:buChar char="l"/>
              <a:defRPr/>
            </a:pPr>
            <a:r>
              <a:rPr lang="zh-CN" altLang="zh-CN" sz="2400" dirty="0">
                <a:latin typeface="Times New Roman" pitchFamily="18" charset="0"/>
                <a:cs typeface="Times New Roman" pitchFamily="18" charset="0"/>
              </a:rPr>
              <a:t>按下〈</a:t>
            </a:r>
            <a:r>
              <a:rPr lang="en-US" altLang="zh-CN" sz="2400" dirty="0">
                <a:latin typeface="Times New Roman" pitchFamily="18" charset="0"/>
                <a:cs typeface="Times New Roman" pitchFamily="18" charset="0"/>
              </a:rPr>
              <a:t>A/B</a:t>
            </a:r>
            <a:r>
              <a:rPr lang="zh-CN" altLang="zh-CN" sz="2400" dirty="0">
                <a:latin typeface="Times New Roman" pitchFamily="18" charset="0"/>
                <a:cs typeface="Times New Roman" pitchFamily="18" charset="0"/>
              </a:rPr>
              <a:t>〉或〈</a:t>
            </a:r>
            <a:r>
              <a:rPr lang="en-US" altLang="zh-CN" sz="2400" dirty="0">
                <a:latin typeface="Times New Roman" pitchFamily="18" charset="0"/>
                <a:cs typeface="Times New Roman" pitchFamily="18" charset="0"/>
              </a:rPr>
              <a:t>B/A</a:t>
            </a:r>
            <a:r>
              <a:rPr lang="zh-CN" altLang="zh-CN" sz="2400" dirty="0">
                <a:latin typeface="Times New Roman" pitchFamily="18" charset="0"/>
                <a:cs typeface="Times New Roman" pitchFamily="18" charset="0"/>
              </a:rPr>
              <a:t>〉按钮，示波器显示信号波形是把</a:t>
            </a:r>
            <a:r>
              <a:rPr lang="en-US" altLang="zh-CN" sz="2400" dirty="0">
                <a:latin typeface="Times New Roman" pitchFamily="18" charset="0"/>
                <a:cs typeface="Times New Roman" pitchFamily="18" charset="0"/>
              </a:rPr>
              <a:t>B</a:t>
            </a:r>
            <a:r>
              <a:rPr lang="zh-CN" altLang="zh-CN" sz="2400" dirty="0">
                <a:latin typeface="Times New Roman" pitchFamily="18" charset="0"/>
                <a:cs typeface="Times New Roman" pitchFamily="18" charset="0"/>
              </a:rPr>
              <a:t>通道（或</a:t>
            </a:r>
            <a:r>
              <a:rPr lang="en-US" altLang="zh-CN" sz="2400" dirty="0">
                <a:latin typeface="Times New Roman" pitchFamily="18" charset="0"/>
                <a:cs typeface="Times New Roman" pitchFamily="18" charset="0"/>
              </a:rPr>
              <a:t>A</a:t>
            </a:r>
            <a:r>
              <a:rPr lang="zh-CN" altLang="zh-CN" sz="2400" dirty="0">
                <a:latin typeface="Times New Roman" pitchFamily="18" charset="0"/>
                <a:cs typeface="Times New Roman" pitchFamily="18" charset="0"/>
              </a:rPr>
              <a:t>通道）作为</a:t>
            </a:r>
            <a:r>
              <a:rPr lang="en-US" altLang="zh-CN" sz="2400" dirty="0">
                <a:latin typeface="Times New Roman" pitchFamily="18" charset="0"/>
                <a:cs typeface="Times New Roman" pitchFamily="18" charset="0"/>
              </a:rPr>
              <a:t>X</a:t>
            </a:r>
            <a:r>
              <a:rPr lang="zh-CN" altLang="zh-CN" sz="2400" dirty="0">
                <a:latin typeface="Times New Roman" pitchFamily="18" charset="0"/>
                <a:cs typeface="Times New Roman" pitchFamily="18" charset="0"/>
              </a:rPr>
              <a:t>轴扫描信号</a:t>
            </a:r>
            <a:r>
              <a:rPr lang="en-US" altLang="zh-CN" sz="2400" dirty="0">
                <a:latin typeface="Times New Roman" pitchFamily="18" charset="0"/>
                <a:cs typeface="Times New Roman" pitchFamily="18" charset="0"/>
              </a:rPr>
              <a:t>,</a:t>
            </a:r>
            <a:r>
              <a:rPr lang="zh-CN" altLang="zh-CN" sz="2400" dirty="0">
                <a:latin typeface="Times New Roman" pitchFamily="18" charset="0"/>
                <a:cs typeface="Times New Roman" pitchFamily="18" charset="0"/>
              </a:rPr>
              <a:t>将</a:t>
            </a:r>
            <a:r>
              <a:rPr lang="en-US" altLang="zh-CN" sz="2400" dirty="0">
                <a:latin typeface="Times New Roman" pitchFamily="18" charset="0"/>
                <a:cs typeface="Times New Roman" pitchFamily="18" charset="0"/>
              </a:rPr>
              <a:t>A</a:t>
            </a:r>
            <a:r>
              <a:rPr lang="zh-CN" altLang="zh-CN" sz="2400" dirty="0">
                <a:latin typeface="Times New Roman" pitchFamily="18" charset="0"/>
                <a:cs typeface="Times New Roman" pitchFamily="18" charset="0"/>
              </a:rPr>
              <a:t>通道（或</a:t>
            </a:r>
            <a:r>
              <a:rPr lang="en-US" altLang="zh-CN" sz="2400" dirty="0">
                <a:latin typeface="Times New Roman" pitchFamily="18" charset="0"/>
                <a:cs typeface="Times New Roman" pitchFamily="18" charset="0"/>
              </a:rPr>
              <a:t>B</a:t>
            </a:r>
            <a:r>
              <a:rPr lang="zh-CN" altLang="zh-CN" sz="2400" dirty="0">
                <a:latin typeface="Times New Roman" pitchFamily="18" charset="0"/>
                <a:cs typeface="Times New Roman" pitchFamily="18" charset="0"/>
              </a:rPr>
              <a:t>通道）信号加载在</a:t>
            </a:r>
            <a:r>
              <a:rPr lang="en-US" altLang="zh-CN" sz="2400" dirty="0">
                <a:latin typeface="Times New Roman" pitchFamily="18" charset="0"/>
                <a:cs typeface="Times New Roman" pitchFamily="18" charset="0"/>
              </a:rPr>
              <a:t>Y</a:t>
            </a:r>
            <a:r>
              <a:rPr lang="zh-CN" altLang="zh-CN" sz="2400" dirty="0">
                <a:latin typeface="Times New Roman" pitchFamily="18" charset="0"/>
                <a:cs typeface="Times New Roman" pitchFamily="18" charset="0"/>
              </a:rPr>
              <a:t>轴上。</a:t>
            </a:r>
            <a:endParaRPr lang="en-US" altLang="zh-CN" sz="2400" dirty="0">
              <a:latin typeface="Times New Roman" pitchFamily="18" charset="0"/>
              <a:cs typeface="Times New Roman" pitchFamily="18" charset="0"/>
            </a:endParaRPr>
          </a:p>
          <a:p>
            <a:pPr hangingPunct="0">
              <a:defRPr/>
            </a:pPr>
            <a:endParaRPr lang="zh-CN" altLang="zh-CN" sz="2400" dirty="0">
              <a:latin typeface="Times New Roman" pitchFamily="18" charset="0"/>
              <a:cs typeface="Times New Roman" pitchFamily="18" charset="0"/>
            </a:endParaRPr>
          </a:p>
          <a:p>
            <a:pPr hangingPunct="0">
              <a:defRPr/>
            </a:pPr>
            <a:r>
              <a:rPr lang="en-US" altLang="zh-CN" sz="2400" dirty="0">
                <a:latin typeface="Times New Roman" pitchFamily="18" charset="0"/>
                <a:cs typeface="Times New Roman" pitchFamily="18" charset="0"/>
                <a:sym typeface="Wingdings"/>
              </a:rPr>
              <a:t></a:t>
            </a:r>
            <a:r>
              <a:rPr lang="en-US" altLang="zh-CN" sz="2400" baseline="-25000" dirty="0">
                <a:latin typeface="Times New Roman" pitchFamily="18" charset="0"/>
                <a:cs typeface="Times New Roman" pitchFamily="18" charset="0"/>
              </a:rPr>
              <a:t>  </a:t>
            </a:r>
            <a:r>
              <a:rPr lang="zh-CN" altLang="zh-CN" sz="2400" dirty="0">
                <a:latin typeface="Times New Roman" pitchFamily="18" charset="0"/>
                <a:cs typeface="Times New Roman" pitchFamily="18" charset="0"/>
              </a:rPr>
              <a:t>按下〈</a:t>
            </a:r>
            <a:r>
              <a:rPr lang="en-US" altLang="zh-CN" sz="2400" dirty="0">
                <a:latin typeface="Times New Roman" pitchFamily="18" charset="0"/>
                <a:cs typeface="Times New Roman" pitchFamily="18" charset="0"/>
              </a:rPr>
              <a:t>Add</a:t>
            </a:r>
            <a:r>
              <a:rPr lang="zh-CN" altLang="zh-CN" sz="2400" dirty="0">
                <a:latin typeface="Times New Roman" pitchFamily="18" charset="0"/>
                <a:cs typeface="Times New Roman" pitchFamily="18" charset="0"/>
              </a:rPr>
              <a:t>〉按钮，是将</a:t>
            </a:r>
            <a:r>
              <a:rPr lang="en-US" altLang="zh-CN" sz="2400" dirty="0">
                <a:latin typeface="Times New Roman" pitchFamily="18" charset="0"/>
                <a:cs typeface="Times New Roman" pitchFamily="18" charset="0"/>
              </a:rPr>
              <a:t>A</a:t>
            </a:r>
            <a:r>
              <a:rPr lang="zh-CN" altLang="zh-CN" sz="2400" dirty="0">
                <a:latin typeface="Times New Roman" pitchFamily="18" charset="0"/>
                <a:cs typeface="Times New Roman" pitchFamily="18" charset="0"/>
              </a:rPr>
              <a:t>通道与</a:t>
            </a:r>
            <a:r>
              <a:rPr lang="en-US" altLang="zh-CN" sz="2400" dirty="0">
                <a:latin typeface="Times New Roman" pitchFamily="18" charset="0"/>
                <a:cs typeface="Times New Roman" pitchFamily="18" charset="0"/>
              </a:rPr>
              <a:t>B</a:t>
            </a:r>
            <a:r>
              <a:rPr lang="zh-CN" altLang="zh-CN" sz="2400" dirty="0">
                <a:latin typeface="Times New Roman" pitchFamily="18" charset="0"/>
                <a:cs typeface="Times New Roman" pitchFamily="18" charset="0"/>
              </a:rPr>
              <a:t>通道信号相加在一起显示。</a:t>
            </a:r>
          </a:p>
        </p:txBody>
      </p:sp>
    </p:spTree>
    <p:extLst>
      <p:ext uri="{BB962C8B-B14F-4D97-AF65-F5344CB8AC3E}">
        <p14:creationId xmlns:p14="http://schemas.microsoft.com/office/powerpoint/2010/main" val="3097978378"/>
      </p:ext>
    </p:extLst>
  </p:cSld>
  <p:clrMapOvr>
    <a:masterClrMapping/>
  </p:clrMapOvr>
  <p:transition spd="med">
    <p:pull/>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10716" y="1770411"/>
            <a:ext cx="10047619" cy="4247619"/>
          </a:xfrm>
          <a:prstGeom prst="rect">
            <a:avLst/>
          </a:prstGeom>
        </p:spPr>
      </p:pic>
      <p:sp>
        <p:nvSpPr>
          <p:cNvPr id="3" name="矩形 2"/>
          <p:cNvSpPr/>
          <p:nvPr/>
        </p:nvSpPr>
        <p:spPr>
          <a:xfrm>
            <a:off x="260935" y="800101"/>
            <a:ext cx="7455318" cy="584200"/>
          </a:xfrm>
          <a:prstGeom prst="rect">
            <a:avLst/>
          </a:prstGeom>
        </p:spPr>
        <p:txBody>
          <a:bodyPr wrap="square">
            <a:spAutoFit/>
          </a:bodyPr>
          <a:lstStyle/>
          <a:p>
            <a:pPr fontAlgn="auto" hangingPunct="0">
              <a:spcBef>
                <a:spcPts val="0"/>
              </a:spcBef>
              <a:spcAft>
                <a:spcPts val="0"/>
              </a:spcAft>
              <a:defRPr/>
            </a:pPr>
            <a:r>
              <a:rPr lang="zh-CN" altLang="en-US" sz="3200" b="1" dirty="0" smtClean="0">
                <a:solidFill>
                  <a:schemeClr val="accent5">
                    <a:lumMod val="50000"/>
                  </a:schemeClr>
                </a:solidFill>
                <a:latin typeface="+mn-lt"/>
                <a:ea typeface="+mn-ea"/>
              </a:rPr>
              <a:t>    双</a:t>
            </a:r>
            <a:r>
              <a:rPr lang="zh-CN" altLang="en-US" sz="3200" b="1" dirty="0">
                <a:solidFill>
                  <a:schemeClr val="accent5">
                    <a:lumMod val="50000"/>
                  </a:schemeClr>
                </a:solidFill>
                <a:latin typeface="+mn-lt"/>
                <a:ea typeface="+mn-ea"/>
              </a:rPr>
              <a:t>踪</a:t>
            </a:r>
            <a:r>
              <a:rPr lang="zh-CN" altLang="en-US" sz="3200" b="1" dirty="0" smtClean="0">
                <a:solidFill>
                  <a:schemeClr val="accent5">
                    <a:lumMod val="50000"/>
                  </a:schemeClr>
                </a:solidFill>
                <a:latin typeface="+mn-lt"/>
                <a:ea typeface="+mn-ea"/>
              </a:rPr>
              <a:t>示波器 </a:t>
            </a:r>
            <a:r>
              <a:rPr lang="en-US" altLang="zh-CN" sz="3200" b="1" dirty="0" smtClean="0">
                <a:solidFill>
                  <a:schemeClr val="accent5">
                    <a:lumMod val="50000"/>
                  </a:schemeClr>
                </a:solidFill>
                <a:latin typeface="+mn-lt"/>
                <a:ea typeface="+mn-ea"/>
              </a:rPr>
              <a:t>B/A</a:t>
            </a:r>
            <a:r>
              <a:rPr lang="zh-CN" altLang="en-US" sz="3200" b="1" dirty="0" smtClean="0">
                <a:solidFill>
                  <a:schemeClr val="accent5">
                    <a:lumMod val="50000"/>
                  </a:schemeClr>
                </a:solidFill>
                <a:latin typeface="+mn-lt"/>
                <a:ea typeface="+mn-ea"/>
              </a:rPr>
              <a:t>模式使用举例</a:t>
            </a:r>
            <a:endParaRPr lang="zh-CN" altLang="zh-CN" sz="3200" b="1" dirty="0">
              <a:solidFill>
                <a:schemeClr val="accent5">
                  <a:lumMod val="50000"/>
                </a:schemeClr>
              </a:solidFill>
              <a:latin typeface="+mn-lt"/>
              <a:ea typeface="+mn-ea"/>
            </a:endParaRPr>
          </a:p>
        </p:txBody>
      </p:sp>
    </p:spTree>
    <p:extLst>
      <p:ext uri="{BB962C8B-B14F-4D97-AF65-F5344CB8AC3E}">
        <p14:creationId xmlns:p14="http://schemas.microsoft.com/office/powerpoint/2010/main" val="17079239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1"/>
          <p:cNvSpPr>
            <a:spLocks noChangeArrowheads="1"/>
          </p:cNvSpPr>
          <p:nvPr/>
        </p:nvSpPr>
        <p:spPr bwMode="auto">
          <a:xfrm>
            <a:off x="186907" y="1010570"/>
            <a:ext cx="112490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通道设置：用于设置扫描时间及信号显示方式</a:t>
            </a:r>
            <a:endParaRPr lang="zh-CN"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4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922" y="1434432"/>
            <a:ext cx="33274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矩形 1"/>
          <p:cNvSpPr>
            <a:spLocks noChangeArrowheads="1"/>
          </p:cNvSpPr>
          <p:nvPr/>
        </p:nvSpPr>
        <p:spPr bwMode="auto">
          <a:xfrm>
            <a:off x="911559" y="1718595"/>
            <a:ext cx="6096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zh-CN"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1</a:t>
            </a:r>
            <a:r>
              <a:rPr lang="zh-CN" altLang="zh-CN"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Scale</a:t>
            </a:r>
            <a:r>
              <a:rPr lang="zh-CN" altLang="zh-CN" sz="2800">
                <a:latin typeface="Times New Roman" panose="02020603050405020304" pitchFamily="18" charset="0"/>
                <a:cs typeface="Times New Roman" panose="02020603050405020304" pitchFamily="18" charset="0"/>
              </a:rPr>
              <a:t>设置</a:t>
            </a:r>
          </a:p>
          <a:p>
            <a:pPr eaLnBrk="1"/>
            <a:r>
              <a:rPr lang="zh-CN" altLang="zh-CN" sz="2800">
                <a:latin typeface="Times New Roman" panose="02020603050405020304" pitchFamily="18" charset="0"/>
                <a:cs typeface="Times New Roman" panose="02020603050405020304" pitchFamily="18" charset="0"/>
              </a:rPr>
              <a:t>设置信号在</a:t>
            </a:r>
            <a:r>
              <a:rPr lang="en-US" altLang="zh-CN" sz="2800">
                <a:latin typeface="Times New Roman" panose="02020603050405020304" pitchFamily="18" charset="0"/>
                <a:cs typeface="Times New Roman" panose="02020603050405020304" pitchFamily="18" charset="0"/>
              </a:rPr>
              <a:t>Y</a:t>
            </a:r>
            <a:r>
              <a:rPr lang="zh-CN" altLang="zh-CN" sz="2800">
                <a:latin typeface="Times New Roman" panose="02020603050405020304" pitchFamily="18" charset="0"/>
                <a:cs typeface="Times New Roman" panose="02020603050405020304" pitchFamily="18" charset="0"/>
              </a:rPr>
              <a:t>轴向的灵敏度，即每刻度的电压值，范围：</a:t>
            </a:r>
            <a:r>
              <a:rPr lang="en-US" altLang="zh-CN" sz="2800">
                <a:latin typeface="Times New Roman" panose="02020603050405020304" pitchFamily="18" charset="0"/>
                <a:cs typeface="Times New Roman" panose="02020603050405020304" pitchFamily="18" charset="0"/>
              </a:rPr>
              <a:t>1FV</a:t>
            </a:r>
            <a:r>
              <a:rPr lang="zh-CN" altLang="zh-CN"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TV/Div</a:t>
            </a:r>
            <a:r>
              <a:rPr lang="zh-CN" altLang="zh-CN" sz="2800">
                <a:latin typeface="Times New Roman" panose="02020603050405020304" pitchFamily="18" charset="0"/>
                <a:cs typeface="Times New Roman" panose="02020603050405020304" pitchFamily="18" charset="0"/>
              </a:rPr>
              <a:t>。</a:t>
            </a:r>
          </a:p>
        </p:txBody>
      </p:sp>
      <p:sp>
        <p:nvSpPr>
          <p:cNvPr id="18440" name="矩形 2"/>
          <p:cNvSpPr>
            <a:spLocks noChangeArrowheads="1"/>
          </p:cNvSpPr>
          <p:nvPr/>
        </p:nvSpPr>
        <p:spPr bwMode="auto">
          <a:xfrm>
            <a:off x="911559" y="3128295"/>
            <a:ext cx="76342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zh-CN"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2</a:t>
            </a:r>
            <a:r>
              <a:rPr lang="zh-CN" altLang="zh-CN"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Y pos.</a:t>
            </a:r>
            <a:r>
              <a:rPr lang="zh-CN" altLang="zh-CN" sz="2800">
                <a:latin typeface="Times New Roman" panose="02020603050405020304" pitchFamily="18" charset="0"/>
                <a:cs typeface="Times New Roman" panose="02020603050405020304" pitchFamily="18" charset="0"/>
              </a:rPr>
              <a:t>设置</a:t>
            </a:r>
          </a:p>
          <a:p>
            <a:pPr eaLnBrk="1"/>
            <a:r>
              <a:rPr lang="zh-CN" altLang="zh-CN" sz="2800">
                <a:latin typeface="Times New Roman" panose="02020603050405020304" pitchFamily="18" charset="0"/>
                <a:cs typeface="Times New Roman" panose="02020603050405020304" pitchFamily="18" charset="0"/>
              </a:rPr>
              <a:t>这个设置项为控制波形在</a:t>
            </a:r>
            <a:r>
              <a:rPr lang="en-US" altLang="zh-CN" sz="2800">
                <a:latin typeface="Times New Roman" panose="02020603050405020304" pitchFamily="18" charset="0"/>
                <a:cs typeface="Times New Roman" panose="02020603050405020304" pitchFamily="18" charset="0"/>
              </a:rPr>
              <a:t>Y</a:t>
            </a:r>
            <a:r>
              <a:rPr lang="zh-CN" altLang="zh-CN" sz="2800">
                <a:latin typeface="Times New Roman" panose="02020603050405020304" pitchFamily="18" charset="0"/>
                <a:cs typeface="Times New Roman" panose="02020603050405020304" pitchFamily="18" charset="0"/>
              </a:rPr>
              <a:t>轴上的位置。</a:t>
            </a:r>
          </a:p>
        </p:txBody>
      </p:sp>
      <p:sp>
        <p:nvSpPr>
          <p:cNvPr id="18441" name="矩形 3"/>
          <p:cNvSpPr>
            <a:spLocks noChangeArrowheads="1"/>
          </p:cNvSpPr>
          <p:nvPr/>
        </p:nvSpPr>
        <p:spPr bwMode="auto">
          <a:xfrm>
            <a:off x="911559" y="4316830"/>
            <a:ext cx="102028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3</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AC</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0</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DC</a:t>
            </a:r>
            <a:r>
              <a:rPr lang="zh-CN" altLang="zh-CN" sz="2800" dirty="0">
                <a:latin typeface="Times New Roman" panose="02020603050405020304" pitchFamily="18" charset="0"/>
                <a:cs typeface="Times New Roman" panose="02020603050405020304" pitchFamily="18" charset="0"/>
              </a:rPr>
              <a:t>”输入耦合方式</a:t>
            </a:r>
          </a:p>
          <a:p>
            <a:pPr eaLnBrk="1" hangingPunct="1"/>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AC</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交流</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耦合时只有信号的交流部分被显示。</a:t>
            </a:r>
            <a:endParaRPr lang="en-US" altLang="zh-CN" sz="2800" dirty="0">
              <a:latin typeface="Times New Roman" panose="02020603050405020304" pitchFamily="18" charset="0"/>
              <a:cs typeface="Times New Roman" panose="02020603050405020304" pitchFamily="18" charset="0"/>
            </a:endParaRPr>
          </a:p>
          <a:p>
            <a:pPr eaLnBrk="1" hangingPunct="1"/>
            <a:r>
              <a:rPr lang="zh-CN" altLang="zh-CN" sz="2800" dirty="0"/>
              <a:t>“</a:t>
            </a:r>
            <a:r>
              <a:rPr lang="en-US" altLang="zh-CN" sz="2800" dirty="0"/>
              <a:t>DC</a:t>
            </a:r>
            <a:r>
              <a:rPr lang="zh-CN" altLang="zh-CN" sz="2800" dirty="0"/>
              <a:t>”（直流）耦合时不仅有信号的交流部分还有直流成分叠加在一起被显示。</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812352"/>
      </p:ext>
    </p:extLst>
  </p:cSld>
  <p:clrMapOvr>
    <a:masterClrMapping/>
  </p:clrMapOvr>
  <p:transition spd="med">
    <p:pull/>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1"/>
          <p:cNvSpPr>
            <a:spLocks noChangeArrowheads="1"/>
          </p:cNvSpPr>
          <p:nvPr/>
        </p:nvSpPr>
        <p:spPr bwMode="auto">
          <a:xfrm>
            <a:off x="0" y="839330"/>
            <a:ext cx="112490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触发：</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Trigger</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触发设置，决定了输入信号在示波器上的显示条件</a:t>
            </a:r>
          </a:p>
        </p:txBody>
      </p:sp>
      <p:pic>
        <p:nvPicPr>
          <p:cNvPr id="1946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7514" y="1829931"/>
            <a:ext cx="34163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矩形 9"/>
          <p:cNvSpPr>
            <a:spLocks noChangeArrowheads="1"/>
          </p:cNvSpPr>
          <p:nvPr/>
        </p:nvSpPr>
        <p:spPr bwMode="auto">
          <a:xfrm>
            <a:off x="709864" y="1377493"/>
            <a:ext cx="35972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zh-CN"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1</a:t>
            </a:r>
            <a:r>
              <a:rPr lang="zh-CN" altLang="zh-CN"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Edge</a:t>
            </a:r>
            <a:r>
              <a:rPr lang="zh-CN" altLang="zh-CN" sz="2800">
                <a:latin typeface="Times New Roman" panose="02020603050405020304" pitchFamily="18" charset="0"/>
                <a:cs typeface="Times New Roman" panose="02020603050405020304" pitchFamily="18" charset="0"/>
              </a:rPr>
              <a:t>触发沿选择</a:t>
            </a:r>
          </a:p>
        </p:txBody>
      </p:sp>
      <p:grpSp>
        <p:nvGrpSpPr>
          <p:cNvPr id="19463" name="组合 14"/>
          <p:cNvGrpSpPr>
            <a:grpSpLocks/>
          </p:cNvGrpSpPr>
          <p:nvPr/>
        </p:nvGrpSpPr>
        <p:grpSpPr bwMode="auto">
          <a:xfrm>
            <a:off x="627314" y="1974393"/>
            <a:ext cx="7443788" cy="525463"/>
            <a:chOff x="1406272" y="2900599"/>
            <a:chExt cx="7443086" cy="526389"/>
          </a:xfrm>
        </p:grpSpPr>
        <p:pic>
          <p:nvPicPr>
            <p:cNvPr id="1947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594" y="3002289"/>
              <a:ext cx="376321" cy="32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3" name="Rectangle 21"/>
            <p:cNvSpPr>
              <a:spLocks noChangeArrowheads="1"/>
            </p:cNvSpPr>
            <p:nvPr/>
          </p:nvSpPr>
          <p:spPr bwMode="auto">
            <a:xfrm>
              <a:off x="1406272" y="2903768"/>
              <a:ext cx="11753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800">
                  <a:latin typeface="Times New Roman" panose="02020603050405020304" pitchFamily="18" charset="0"/>
                  <a:cs typeface="Times New Roman" panose="02020603050405020304" pitchFamily="18" charset="0"/>
                </a:rPr>
                <a:t>单击</a:t>
              </a:r>
              <a:endParaRPr lang="zh-CN" altLang="zh-CN" sz="2800"/>
            </a:p>
          </p:txBody>
        </p:sp>
        <p:sp>
          <p:nvSpPr>
            <p:cNvPr id="19474" name="Rectangle 22"/>
            <p:cNvSpPr>
              <a:spLocks noChangeArrowheads="1"/>
            </p:cNvSpPr>
            <p:nvPr/>
          </p:nvSpPr>
          <p:spPr bwMode="auto">
            <a:xfrm>
              <a:off x="2647019" y="2900599"/>
              <a:ext cx="62023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800">
                  <a:latin typeface="Times New Roman" panose="02020603050405020304" pitchFamily="18" charset="0"/>
                  <a:cs typeface="Times New Roman" panose="02020603050405020304" pitchFamily="18" charset="0"/>
                </a:rPr>
                <a:t>按钮，在波形的上升沿到来时触发。</a:t>
              </a:r>
              <a:endParaRPr lang="zh-CN" altLang="zh-CN" sz="2800"/>
            </a:p>
          </p:txBody>
        </p:sp>
      </p:grpSp>
      <p:grpSp>
        <p:nvGrpSpPr>
          <p:cNvPr id="19464" name="组合 16"/>
          <p:cNvGrpSpPr>
            <a:grpSpLocks/>
          </p:cNvGrpSpPr>
          <p:nvPr/>
        </p:nvGrpSpPr>
        <p:grpSpPr bwMode="auto">
          <a:xfrm>
            <a:off x="600327" y="2436356"/>
            <a:ext cx="7458075" cy="541337"/>
            <a:chOff x="729241" y="3147784"/>
            <a:chExt cx="7457346" cy="541509"/>
          </a:xfrm>
        </p:grpSpPr>
        <p:pic>
          <p:nvPicPr>
            <p:cNvPr id="19469"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00" y="3275886"/>
              <a:ext cx="395796" cy="35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0" name="Rectangle 23"/>
            <p:cNvSpPr>
              <a:spLocks noChangeArrowheads="1"/>
            </p:cNvSpPr>
            <p:nvPr/>
          </p:nvSpPr>
          <p:spPr bwMode="auto">
            <a:xfrm>
              <a:off x="1984248" y="3147784"/>
              <a:ext cx="62023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800">
                  <a:latin typeface="Times New Roman" panose="02020603050405020304" pitchFamily="18" charset="0"/>
                  <a:cs typeface="Times New Roman" panose="02020603050405020304" pitchFamily="18" charset="0"/>
                </a:rPr>
                <a:t>按钮，在波形的下降沿到来时触发。</a:t>
              </a:r>
            </a:p>
          </p:txBody>
        </p:sp>
        <p:sp>
          <p:nvSpPr>
            <p:cNvPr id="19471" name="矩形 13"/>
            <p:cNvSpPr>
              <a:spLocks noChangeArrowheads="1"/>
            </p:cNvSpPr>
            <p:nvPr/>
          </p:nvSpPr>
          <p:spPr bwMode="auto">
            <a:xfrm>
              <a:off x="729241" y="3166073"/>
              <a:ext cx="11753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800">
                  <a:latin typeface="Times New Roman" panose="02020603050405020304" pitchFamily="18" charset="0"/>
                  <a:cs typeface="Times New Roman" panose="02020603050405020304" pitchFamily="18" charset="0"/>
                </a:rPr>
                <a:t>单击</a:t>
              </a:r>
            </a:p>
          </p:txBody>
        </p:sp>
      </p:grpSp>
      <p:sp>
        <p:nvSpPr>
          <p:cNvPr id="19465" name="矩形 18"/>
          <p:cNvSpPr>
            <a:spLocks noChangeArrowheads="1"/>
          </p:cNvSpPr>
          <p:nvPr/>
        </p:nvSpPr>
        <p:spPr bwMode="auto">
          <a:xfrm>
            <a:off x="655889" y="3206293"/>
            <a:ext cx="113379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2</a:t>
            </a:r>
            <a:r>
              <a:rPr lang="zh-CN" altLang="zh-CN" sz="2800" dirty="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Level</a:t>
            </a:r>
            <a:r>
              <a:rPr lang="zh-CN" altLang="zh-CN" sz="2800" dirty="0">
                <a:latin typeface="Times New Roman" panose="02020603050405020304" pitchFamily="18" charset="0"/>
                <a:cs typeface="Times New Roman" panose="02020603050405020304" pitchFamily="18" charset="0"/>
              </a:rPr>
              <a:t>触发电平</a:t>
            </a:r>
            <a:r>
              <a:rPr lang="en-US" altLang="zh-CN" sz="2800" dirty="0">
                <a:latin typeface="Times New Roman" panose="02020603050405020304" pitchFamily="18" charset="0"/>
                <a:cs typeface="Times New Roman" panose="02020603050405020304" pitchFamily="18" charset="0"/>
              </a:rPr>
              <a:t>(-999fV</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1000TV)</a:t>
            </a:r>
            <a:endParaRPr lang="zh-CN" altLang="zh-CN" sz="2800" dirty="0">
              <a:latin typeface="Times New Roman" panose="02020603050405020304" pitchFamily="18" charset="0"/>
              <a:cs typeface="Times New Roman" panose="02020603050405020304" pitchFamily="18" charset="0"/>
            </a:endParaRPr>
          </a:p>
          <a:p>
            <a:pPr eaLnBrk="1"/>
            <a:r>
              <a:rPr lang="zh-CN" altLang="zh-CN" sz="2800" dirty="0">
                <a:latin typeface="Times New Roman" panose="02020603050405020304" pitchFamily="18" charset="0"/>
                <a:cs typeface="Times New Roman" panose="02020603050405020304" pitchFamily="18" charset="0"/>
              </a:rPr>
              <a:t>触发电平是给输入信号设置门槛，信号幅度达到触发电平时开始扫描。</a:t>
            </a:r>
          </a:p>
        </p:txBody>
      </p:sp>
      <p:sp>
        <p:nvSpPr>
          <p:cNvPr id="19466" name="Rectangle 25"/>
          <p:cNvSpPr>
            <a:spLocks noChangeArrowheads="1"/>
          </p:cNvSpPr>
          <p:nvPr/>
        </p:nvSpPr>
        <p:spPr bwMode="auto">
          <a:xfrm>
            <a:off x="290764" y="4181976"/>
            <a:ext cx="35083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800" dirty="0">
                <a:latin typeface="宋体" panose="02010600030101010101" pitchFamily="2" charset="-122"/>
              </a:rPr>
              <a:t>（</a:t>
            </a:r>
            <a:r>
              <a:rPr lang="en-US" altLang="zh-CN" sz="2800" dirty="0">
                <a:latin typeface="宋体" panose="02010600030101010101" pitchFamily="2" charset="-122"/>
                <a:cs typeface="Times New Roman" panose="02020603050405020304" pitchFamily="18" charset="0"/>
              </a:rPr>
              <a:t>3</a:t>
            </a:r>
            <a:r>
              <a:rPr lang="zh-CN" altLang="en-US" sz="2800" dirty="0">
                <a:latin typeface="宋体" panose="02010600030101010101" pitchFamily="2" charset="-122"/>
              </a:rPr>
              <a:t>）信号触发方式</a:t>
            </a:r>
          </a:p>
        </p:txBody>
      </p:sp>
      <p:sp>
        <p:nvSpPr>
          <p:cNvPr id="19467" name="Rectangle 26"/>
          <p:cNvSpPr>
            <a:spLocks noChangeArrowheads="1"/>
          </p:cNvSpPr>
          <p:nvPr/>
        </p:nvSpPr>
        <p:spPr bwMode="auto">
          <a:xfrm>
            <a:off x="451102" y="5058778"/>
            <a:ext cx="110490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800" dirty="0">
                <a:latin typeface="Times New Roman" panose="02020603050405020304" pitchFamily="18" charset="0"/>
                <a:cs typeface="Times New Roman" panose="02020603050405020304" pitchFamily="18" charset="0"/>
              </a:rPr>
              <a:t>单击“</a:t>
            </a:r>
            <a:r>
              <a:rPr lang="en-US" altLang="zh-CN" sz="2800" dirty="0">
                <a:latin typeface="Times New Roman" panose="02020603050405020304" pitchFamily="18" charset="0"/>
                <a:cs typeface="Times New Roman" panose="02020603050405020304" pitchFamily="18" charset="0"/>
              </a:rPr>
              <a:t>Single”</a:t>
            </a:r>
            <a:r>
              <a:rPr lang="zh-CN" altLang="en-US" sz="2800" dirty="0">
                <a:latin typeface="Times New Roman" panose="02020603050405020304" pitchFamily="18" charset="0"/>
                <a:cs typeface="Times New Roman" panose="02020603050405020304" pitchFamily="18" charset="0"/>
              </a:rPr>
              <a:t>按钮：触发信号电平达到触发电平门槛时扫描一次。</a:t>
            </a:r>
          </a:p>
          <a:p>
            <a:r>
              <a:rPr lang="zh-CN" altLang="en-US" sz="2800" dirty="0">
                <a:latin typeface="Times New Roman" panose="02020603050405020304" pitchFamily="18" charset="0"/>
                <a:cs typeface="Times New Roman" panose="02020603050405020304" pitchFamily="18" charset="0"/>
              </a:rPr>
              <a:t>单击“</a:t>
            </a:r>
            <a:r>
              <a:rPr lang="en-US" altLang="zh-CN" sz="2800" dirty="0">
                <a:latin typeface="Times New Roman" panose="02020603050405020304" pitchFamily="18" charset="0"/>
                <a:cs typeface="Times New Roman" panose="02020603050405020304" pitchFamily="18" charset="0"/>
              </a:rPr>
              <a:t>Normal”</a:t>
            </a:r>
            <a:r>
              <a:rPr lang="zh-CN" altLang="en-US" sz="2800" dirty="0">
                <a:latin typeface="Times New Roman" panose="02020603050405020304" pitchFamily="18" charset="0"/>
                <a:cs typeface="Times New Roman" panose="02020603050405020304" pitchFamily="18" charset="0"/>
              </a:rPr>
              <a:t>按钮：触发信号电平只要达到触发电平门槛时扫描。</a:t>
            </a:r>
          </a:p>
          <a:p>
            <a:r>
              <a:rPr lang="zh-CN" altLang="en-US" sz="2800" dirty="0">
                <a:latin typeface="Times New Roman" panose="02020603050405020304" pitchFamily="18" charset="0"/>
                <a:cs typeface="Times New Roman" panose="02020603050405020304" pitchFamily="18" charset="0"/>
              </a:rPr>
              <a:t>单击“</a:t>
            </a:r>
            <a:r>
              <a:rPr lang="en-US" altLang="zh-CN" sz="2800" dirty="0">
                <a:latin typeface="Times New Roman" panose="02020603050405020304" pitchFamily="18" charset="0"/>
                <a:cs typeface="Times New Roman" panose="02020603050405020304" pitchFamily="18" charset="0"/>
              </a:rPr>
              <a:t>Auto”</a:t>
            </a:r>
            <a:r>
              <a:rPr lang="zh-CN" altLang="en-US" sz="2800" dirty="0">
                <a:latin typeface="Times New Roman" panose="02020603050405020304" pitchFamily="18" charset="0"/>
                <a:cs typeface="Times New Roman" panose="02020603050405020304" pitchFamily="18" charset="0"/>
              </a:rPr>
              <a:t>按钮：如果是小信号或希望尽可能快地显示。</a:t>
            </a:r>
          </a:p>
          <a:p>
            <a:r>
              <a:rPr lang="zh-CN" altLang="en-US" sz="2800" dirty="0">
                <a:latin typeface="Times New Roman" panose="02020603050405020304" pitchFamily="18" charset="0"/>
                <a:cs typeface="Times New Roman" panose="02020603050405020304" pitchFamily="18" charset="0"/>
              </a:rPr>
              <a:t>单击“</a:t>
            </a:r>
            <a:r>
              <a:rPr lang="en-US" altLang="zh-CN" sz="2800" dirty="0">
                <a:latin typeface="Times New Roman" panose="02020603050405020304" pitchFamily="18" charset="0"/>
                <a:cs typeface="Times New Roman" panose="02020603050405020304" pitchFamily="18" charset="0"/>
              </a:rPr>
              <a:t>None”</a:t>
            </a:r>
            <a:r>
              <a:rPr lang="zh-CN" altLang="en-US" sz="2800" dirty="0">
                <a:latin typeface="Times New Roman" panose="02020603050405020304" pitchFamily="18" charset="0"/>
                <a:cs typeface="Times New Roman" panose="02020603050405020304" pitchFamily="18" charset="0"/>
              </a:rPr>
              <a:t>按钮：触发信号不用选择。 </a:t>
            </a:r>
          </a:p>
        </p:txBody>
      </p:sp>
    </p:spTree>
    <p:extLst>
      <p:ext uri="{BB962C8B-B14F-4D97-AF65-F5344CB8AC3E}">
        <p14:creationId xmlns:p14="http://schemas.microsoft.com/office/powerpoint/2010/main" val="1061635820"/>
      </p:ext>
    </p:extLst>
  </p:cSld>
  <p:clrMapOvr>
    <a:masterClrMapping/>
  </p:clrMapOvr>
  <p:transition spd="med">
    <p:pull/>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
          <p:cNvSpPr>
            <a:spLocks noChangeArrowheads="1"/>
          </p:cNvSpPr>
          <p:nvPr/>
        </p:nvSpPr>
        <p:spPr bwMode="auto">
          <a:xfrm>
            <a:off x="231776" y="861218"/>
            <a:ext cx="5399004"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显示屏设置和存盘：</a:t>
            </a:r>
            <a:endPar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487" name="Rectangle 33"/>
          <p:cNvSpPr>
            <a:spLocks noChangeArrowheads="1"/>
          </p:cNvSpPr>
          <p:nvPr/>
        </p:nvSpPr>
        <p:spPr bwMode="auto">
          <a:xfrm>
            <a:off x="392113" y="1597025"/>
            <a:ext cx="8716962"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800">
                <a:latin typeface="宋体" panose="02010600030101010101" pitchFamily="2" charset="-122"/>
                <a:cs typeface="Times New Roman" panose="02020603050405020304" pitchFamily="18" charset="0"/>
              </a:rPr>
              <a:t>（</a:t>
            </a:r>
            <a:r>
              <a:rPr lang="en-US" altLang="zh-CN" sz="2800">
                <a:latin typeface="宋体" panose="02010600030101010101" pitchFamily="2" charset="-122"/>
                <a:cs typeface="Times New Roman" panose="02020603050405020304" pitchFamily="18" charset="0"/>
              </a:rPr>
              <a:t>1</a:t>
            </a:r>
            <a:r>
              <a:rPr lang="zh-CN" altLang="en-US" sz="2800">
                <a:latin typeface="宋体" panose="02010600030101010101" pitchFamily="2" charset="-122"/>
                <a:cs typeface="Times New Roman" panose="02020603050405020304" pitchFamily="18" charset="0"/>
              </a:rPr>
              <a:t>）示波器显示屏背景切换</a:t>
            </a:r>
            <a:endParaRPr lang="zh-CN" altLang="en-US" sz="2800">
              <a:latin typeface="宋体" panose="02010600030101010101" pitchFamily="2" charset="-122"/>
            </a:endParaRPr>
          </a:p>
          <a:p>
            <a:r>
              <a:rPr lang="zh-CN" altLang="en-US" sz="2800">
                <a:latin typeface="宋体" panose="02010600030101010101" pitchFamily="2" charset="-122"/>
                <a:cs typeface="Times New Roman" panose="02020603050405020304" pitchFamily="18" charset="0"/>
              </a:rPr>
              <a:t>示波器显示屏背景色可以在黑白之间切换，用鼠标单</a:t>
            </a:r>
            <a:endParaRPr lang="en-US" altLang="zh-CN" sz="2800">
              <a:latin typeface="宋体" panose="02010600030101010101" pitchFamily="2" charset="-122"/>
              <a:cs typeface="Times New Roman" panose="02020603050405020304" pitchFamily="18" charset="0"/>
            </a:endParaRPr>
          </a:p>
          <a:p>
            <a:r>
              <a:rPr lang="zh-CN" altLang="en-US" sz="2800">
                <a:latin typeface="宋体" panose="02010600030101010101" pitchFamily="2" charset="-122"/>
                <a:cs typeface="Times New Roman" panose="02020603050405020304" pitchFamily="18" charset="0"/>
              </a:rPr>
              <a:t>击“</a:t>
            </a:r>
            <a:r>
              <a:rPr lang="en-US" altLang="zh-CN" sz="2800">
                <a:latin typeface="宋体" panose="02010600030101010101" pitchFamily="2" charset="-122"/>
                <a:cs typeface="Times New Roman" panose="02020603050405020304" pitchFamily="18" charset="0"/>
              </a:rPr>
              <a:t>Reverse</a:t>
            </a:r>
            <a:r>
              <a:rPr lang="zh-CN" altLang="en-US" sz="2800">
                <a:latin typeface="宋体" panose="02010600030101010101" pitchFamily="2" charset="-122"/>
                <a:cs typeface="Times New Roman" panose="02020603050405020304" pitchFamily="18" charset="0"/>
              </a:rPr>
              <a:t>”按钮，</a:t>
            </a:r>
            <a:r>
              <a:rPr lang="zh-CN" altLang="zh-CN" sz="2800">
                <a:latin typeface="Times New Roman" panose="02020603050405020304" pitchFamily="18" charset="0"/>
                <a:cs typeface="Times New Roman" panose="02020603050405020304" pitchFamily="18" charset="0"/>
              </a:rPr>
              <a:t>原来的白色背景变为黑色，再</a:t>
            </a:r>
            <a:endParaRPr lang="en-US" altLang="zh-CN"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次单击又由黑色变为白色，但是切换先决条件为系统</a:t>
            </a:r>
            <a:endParaRPr lang="en-US" altLang="zh-CN"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必须处在仿真状态。</a:t>
            </a:r>
          </a:p>
          <a:p>
            <a:endParaRPr lang="zh-CN" altLang="zh-CN" sz="5400"/>
          </a:p>
          <a:p>
            <a:endParaRPr lang="zh-CN" altLang="en-US" sz="2800">
              <a:latin typeface="宋体" panose="02010600030101010101" pitchFamily="2" charset="-122"/>
            </a:endParaRPr>
          </a:p>
        </p:txBody>
      </p:sp>
      <p:sp>
        <p:nvSpPr>
          <p:cNvPr id="20488" name="Rectangle 36"/>
          <p:cNvSpPr>
            <a:spLocks noChangeArrowheads="1"/>
          </p:cNvSpPr>
          <p:nvPr/>
        </p:nvSpPr>
        <p:spPr bwMode="auto">
          <a:xfrm>
            <a:off x="392113" y="4421188"/>
            <a:ext cx="11088687"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800" dirty="0">
                <a:latin typeface="Times New Roman" panose="02020603050405020304" pitchFamily="18" charset="0"/>
                <a:cs typeface="Times New Roman" panose="02020603050405020304" pitchFamily="18" charset="0"/>
              </a:rPr>
              <a:t>保存方式：</a:t>
            </a:r>
            <a:endParaRPr lang="en-US" altLang="zh-CN" sz="2800" dirty="0">
              <a:latin typeface="Times New Roman" panose="02020603050405020304" pitchFamily="18" charset="0"/>
              <a:cs typeface="Times New Roman" panose="02020603050405020304" pitchFamily="18" charset="0"/>
            </a:endParaRPr>
          </a:p>
          <a:p>
            <a:r>
              <a:rPr lang="zh-CN" altLang="zh-CN" sz="2800" dirty="0">
                <a:latin typeface="Times New Roman" panose="02020603050405020304" pitchFamily="18" charset="0"/>
                <a:cs typeface="Times New Roman" panose="02020603050405020304" pitchFamily="18" charset="0"/>
              </a:rPr>
              <a:t>一种是以扩展名为</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scp</a:t>
            </a:r>
            <a:r>
              <a:rPr lang="zh-CN" altLang="en-US" sz="2800" dirty="0">
                <a:latin typeface="Times New Roman" panose="02020603050405020304" pitchFamily="18" charset="0"/>
                <a:cs typeface="Times New Roman" panose="02020603050405020304" pitchFamily="18" charset="0"/>
              </a:rPr>
              <a:t>的文件形式保存；</a:t>
            </a:r>
            <a:endParaRPr lang="en-US" altLang="zh-CN"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另一种是以扩展名为*</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lvm</a:t>
            </a:r>
            <a:r>
              <a:rPr lang="zh-CN" altLang="en-US" sz="2800" dirty="0">
                <a:latin typeface="Times New Roman" panose="02020603050405020304" pitchFamily="18" charset="0"/>
                <a:cs typeface="Times New Roman" panose="02020603050405020304" pitchFamily="18" charset="0"/>
              </a:rPr>
              <a:t>的文件形式保存，也可以以扩展名*</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tdm</a:t>
            </a:r>
            <a:r>
              <a:rPr lang="zh-CN" altLang="en-US" sz="2800" dirty="0">
                <a:latin typeface="Times New Roman" panose="02020603050405020304" pitchFamily="18" charset="0"/>
                <a:cs typeface="Times New Roman" panose="02020603050405020304" pitchFamily="18" charset="0"/>
              </a:rPr>
              <a:t>的</a:t>
            </a:r>
            <a:endParaRPr lang="en-US" altLang="zh-CN"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文件形式保存。</a:t>
            </a:r>
          </a:p>
        </p:txBody>
      </p:sp>
      <p:pic>
        <p:nvPicPr>
          <p:cNvPr id="20489"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2588" y="2105025"/>
            <a:ext cx="2792412"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Rectangle 39"/>
          <p:cNvSpPr>
            <a:spLocks noChangeArrowheads="1"/>
          </p:cNvSpPr>
          <p:nvPr/>
        </p:nvSpPr>
        <p:spPr bwMode="auto">
          <a:xfrm>
            <a:off x="623888" y="3848100"/>
            <a:ext cx="90106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latin typeface="宋体" panose="02010600030101010101" pitchFamily="2" charset="-122"/>
                <a:cs typeface="Times New Roman" panose="02020603050405020304" pitchFamily="18" charset="0"/>
              </a:rPr>
              <a:t>（</a:t>
            </a:r>
            <a:r>
              <a:rPr lang="en-US" altLang="zh-CN" sz="2800" dirty="0">
                <a:latin typeface="宋体" panose="02010600030101010101" pitchFamily="2" charset="-122"/>
                <a:cs typeface="Times New Roman" panose="02020603050405020304" pitchFamily="18" charset="0"/>
              </a:rPr>
              <a:t>2</a:t>
            </a:r>
            <a:r>
              <a:rPr lang="zh-CN" altLang="en-US" sz="2800" dirty="0">
                <a:latin typeface="宋体" panose="02010600030101010101" pitchFamily="2" charset="-122"/>
                <a:cs typeface="Times New Roman" panose="02020603050405020304" pitchFamily="18" charset="0"/>
              </a:rPr>
              <a:t>）用鼠标单击“</a:t>
            </a:r>
            <a:r>
              <a:rPr lang="en-US" altLang="zh-CN" sz="2800" dirty="0">
                <a:latin typeface="宋体" panose="02010600030101010101" pitchFamily="2" charset="-122"/>
                <a:cs typeface="Times New Roman" panose="02020603050405020304" pitchFamily="18" charset="0"/>
              </a:rPr>
              <a:t>Save</a:t>
            </a:r>
            <a:r>
              <a:rPr lang="zh-CN" altLang="en-US" sz="2800" dirty="0">
                <a:latin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按钮，则把仿数据保存起来。</a:t>
            </a:r>
            <a:r>
              <a:rPr lang="zh-CN" altLang="en-US" sz="2000" dirty="0"/>
              <a:t> </a:t>
            </a:r>
            <a:endParaRPr lang="zh-CN" altLang="en-US" sz="5400" dirty="0"/>
          </a:p>
          <a:p>
            <a:endParaRPr lang="zh-CN" altLang="en-US" sz="2800" dirty="0">
              <a:latin typeface="宋体" panose="02010600030101010101" pitchFamily="2" charset="-122"/>
            </a:endParaRPr>
          </a:p>
        </p:txBody>
      </p:sp>
    </p:spTree>
    <p:extLst>
      <p:ext uri="{BB962C8B-B14F-4D97-AF65-F5344CB8AC3E}">
        <p14:creationId xmlns:p14="http://schemas.microsoft.com/office/powerpoint/2010/main" val="2837419459"/>
      </p:ext>
    </p:extLst>
  </p:cSld>
  <p:clrMapOvr>
    <a:masterClrMapping/>
  </p:clrMapOvr>
  <p:transition spd="med">
    <p:pull/>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1"/>
          <p:cNvSpPr>
            <a:spLocks noChangeArrowheads="1"/>
          </p:cNvSpPr>
          <p:nvPr/>
        </p:nvSpPr>
        <p:spPr bwMode="auto">
          <a:xfrm>
            <a:off x="327944" y="852182"/>
            <a:ext cx="11249025"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垂直游标使用：</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若要显示波形各参数的准确值，需拖动显示屏中两根垂直游标到期望的位置。</a:t>
            </a:r>
          </a:p>
          <a:p>
            <a:pPr>
              <a:lnSpc>
                <a:spcPct val="90000"/>
              </a:lnSpc>
            </a:pPr>
            <a:endPar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11" name="Rectangle 39"/>
          <p:cNvSpPr>
            <a:spLocks noChangeArrowheads="1"/>
          </p:cNvSpPr>
          <p:nvPr/>
        </p:nvSpPr>
        <p:spPr bwMode="auto">
          <a:xfrm>
            <a:off x="158750" y="4222047"/>
            <a:ext cx="1203325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dirty="0"/>
              <a:t>       </a:t>
            </a:r>
            <a:r>
              <a:rPr lang="zh-CN" altLang="zh-CN" sz="2800" dirty="0"/>
              <a:t>两根垂直游标同时可显示两个不同测点的时间值和电压值，并可同时显</a:t>
            </a:r>
            <a:endParaRPr lang="en-US" altLang="zh-CN" sz="2800" dirty="0"/>
          </a:p>
          <a:p>
            <a:r>
              <a:rPr lang="zh-CN" altLang="zh-CN" sz="2800" dirty="0"/>
              <a:t>示其差值</a:t>
            </a:r>
            <a:r>
              <a:rPr lang="zh-CN" altLang="en-US" sz="2800" dirty="0"/>
              <a:t>。</a:t>
            </a:r>
            <a:r>
              <a:rPr lang="zh-CN" altLang="zh-CN" sz="2800" dirty="0"/>
              <a:t>在电路仿真时，示波器可以重新接到电路的另一个测试点上，而</a:t>
            </a:r>
            <a:endParaRPr lang="en-US" altLang="zh-CN" sz="2800" dirty="0"/>
          </a:p>
          <a:p>
            <a:r>
              <a:rPr lang="zh-CN" altLang="zh-CN" sz="2800" dirty="0"/>
              <a:t>仿真开关不必重新启动，示波器会自动刷新屏幕，显示新接点的测试波形。</a:t>
            </a:r>
            <a:endParaRPr lang="en-US" altLang="zh-CN" sz="2800" dirty="0"/>
          </a:p>
          <a:p>
            <a:r>
              <a:rPr lang="zh-CN" altLang="zh-CN" sz="2800" dirty="0"/>
              <a:t>如果在仿真的过程中调节了示波器的设置，示波器也会自动刷新。</a:t>
            </a:r>
            <a:endParaRPr lang="zh-CN" altLang="en-US" sz="2800" dirty="0">
              <a:latin typeface="宋体" panose="02010600030101010101" pitchFamily="2" charset="-122"/>
            </a:endParaRPr>
          </a:p>
        </p:txBody>
      </p:sp>
      <p:pic>
        <p:nvPicPr>
          <p:cNvPr id="215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295" y="2346768"/>
            <a:ext cx="360997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1"/>
          <p:cNvPicPr>
            <a:picLocks noChangeAspect="1" noChangeArrowheads="1"/>
          </p:cNvPicPr>
          <p:nvPr/>
        </p:nvPicPr>
        <p:blipFill>
          <a:blip r:embed="rId3">
            <a:extLst>
              <a:ext uri="{28A0092B-C50C-407E-A947-70E740481C1C}">
                <a14:useLocalDpi xmlns:a14="http://schemas.microsoft.com/office/drawing/2010/main" val="0"/>
              </a:ext>
            </a:extLst>
          </a:blip>
          <a:srcRect r="24515"/>
          <a:stretch>
            <a:fillRect/>
          </a:stretch>
        </p:blipFill>
        <p:spPr bwMode="auto">
          <a:xfrm>
            <a:off x="4691982" y="2346768"/>
            <a:ext cx="649763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Rectangle 4"/>
          <p:cNvSpPr>
            <a:spLocks noChangeArrowheads="1"/>
          </p:cNvSpPr>
          <p:nvPr/>
        </p:nvSpPr>
        <p:spPr bwMode="auto">
          <a:xfrm>
            <a:off x="0" y="1804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Tree>
    <p:extLst>
      <p:ext uri="{BB962C8B-B14F-4D97-AF65-F5344CB8AC3E}">
        <p14:creationId xmlns:p14="http://schemas.microsoft.com/office/powerpoint/2010/main" val="892967285"/>
      </p:ext>
    </p:extLst>
  </p:cSld>
  <p:clrMapOvr>
    <a:masterClrMapping/>
  </p:clrMapOvr>
  <p:transition spd="med">
    <p:pull/>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89944" y="782351"/>
            <a:ext cx="2040943"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rPr>
              <a:t>4</a:t>
            </a:r>
            <a:r>
              <a:rPr lang="zh-CN" altLang="en-US" sz="3200" b="1" dirty="0" smtClean="0">
                <a:solidFill>
                  <a:schemeClr val="accent5">
                    <a:lumMod val="50000"/>
                  </a:schemeClr>
                </a:solidFill>
                <a:latin typeface="+mn-lt"/>
              </a:rPr>
              <a:t>、</a:t>
            </a:r>
            <a:r>
              <a:rPr lang="zh-CN" altLang="en-US" sz="3200" b="1" dirty="0" smtClean="0">
                <a:solidFill>
                  <a:schemeClr val="accent5">
                    <a:lumMod val="50000"/>
                  </a:schemeClr>
                </a:solidFill>
                <a:latin typeface="+mn-lt"/>
                <a:ea typeface="+mn-ea"/>
              </a:rPr>
              <a:t>频率仪</a:t>
            </a:r>
            <a:endParaRPr lang="zh-CN" altLang="zh-CN" sz="3200" b="1" dirty="0">
              <a:solidFill>
                <a:schemeClr val="accent5">
                  <a:lumMod val="50000"/>
                </a:schemeClr>
              </a:solidFill>
              <a:latin typeface="+mn-lt"/>
              <a:ea typeface="+mn-ea"/>
            </a:endParaRPr>
          </a:p>
        </p:txBody>
      </p:sp>
      <p:sp>
        <p:nvSpPr>
          <p:cNvPr id="31749"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0" name="矩形 2"/>
          <p:cNvSpPr>
            <a:spLocks noChangeArrowheads="1"/>
          </p:cNvSpPr>
          <p:nvPr/>
        </p:nvSpPr>
        <p:spPr bwMode="auto">
          <a:xfrm>
            <a:off x="489944" y="1367126"/>
            <a:ext cx="113220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dirty="0"/>
              <a:t>       </a:t>
            </a:r>
            <a:r>
              <a:rPr lang="zh-CN" altLang="zh-CN" sz="2800" dirty="0"/>
              <a:t>频率仪是测量信号频率、周期、相位、脉冲信号的上升沿时间和下降沿时间等的仪器。</a:t>
            </a:r>
            <a:endParaRPr lang="zh-CN" altLang="en-US" sz="2800" dirty="0"/>
          </a:p>
        </p:txBody>
      </p:sp>
      <p:sp>
        <p:nvSpPr>
          <p:cNvPr id="31751"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3" name="Rectangle 6"/>
          <p:cNvSpPr>
            <a:spLocks noChangeArrowheads="1"/>
          </p:cNvSpPr>
          <p:nvPr/>
        </p:nvSpPr>
        <p:spPr bwMode="auto">
          <a:xfrm>
            <a:off x="0" y="19573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
        <p:nvSpPr>
          <p:cNvPr id="31754" name="Rectangle 7"/>
          <p:cNvSpPr>
            <a:spLocks noChangeArrowheads="1"/>
          </p:cNvSpPr>
          <p:nvPr/>
        </p:nvSpPr>
        <p:spPr bwMode="auto">
          <a:xfrm>
            <a:off x="0" y="335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grpSp>
        <p:nvGrpSpPr>
          <p:cNvPr id="31755" name="组合 10"/>
          <p:cNvGrpSpPr>
            <a:grpSpLocks/>
          </p:cNvGrpSpPr>
          <p:nvPr/>
        </p:nvGrpSpPr>
        <p:grpSpPr bwMode="auto">
          <a:xfrm>
            <a:off x="1493244" y="3414902"/>
            <a:ext cx="1381125" cy="1458913"/>
            <a:chOff x="1804362" y="3622624"/>
            <a:chExt cx="1381125" cy="1459465"/>
          </a:xfrm>
        </p:grpSpPr>
        <p:pic>
          <p:nvPicPr>
            <p:cNvPr id="31763" name="Picture 3" descr="Inst_Icon_FrequCounter"/>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378193" y="3622624"/>
              <a:ext cx="440714" cy="42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bwMode="auto">
            <a:xfrm>
              <a:off x="1804362" y="4573897"/>
              <a:ext cx="1381125" cy="508192"/>
            </a:xfrm>
            <a:prstGeom prst="rect">
              <a:avLst/>
            </a:prstGeom>
          </p:spPr>
          <p:txBody>
            <a:bodyPr wrap="none">
              <a:spAutoFit/>
            </a:bodyPr>
            <a:lstStyle/>
            <a:p>
              <a:pPr indent="269875">
                <a:lnSpc>
                  <a:spcPct val="150000"/>
                </a:lnSpc>
                <a:defRPr/>
              </a:pPr>
              <a:r>
                <a:rPr lang="zh-CN" altLang="zh-CN" kern="1050" dirty="0">
                  <a:solidFill>
                    <a:prstClr val="black"/>
                  </a:solidFill>
                  <a:latin typeface="Times New Roman"/>
                  <a:ea typeface="宋体"/>
                  <a:cs typeface="Times New Roman"/>
                </a:rPr>
                <a:t>仪器图标</a:t>
              </a:r>
              <a:endParaRPr lang="zh-CN" altLang="en-US" kern="1050" dirty="0">
                <a:solidFill>
                  <a:prstClr val="black"/>
                </a:solidFill>
                <a:latin typeface="Times New Roman"/>
                <a:ea typeface="宋体"/>
                <a:cs typeface="Times New Roman"/>
              </a:endParaRPr>
            </a:p>
          </p:txBody>
        </p:sp>
      </p:grpSp>
      <p:grpSp>
        <p:nvGrpSpPr>
          <p:cNvPr id="31756" name="组合 7"/>
          <p:cNvGrpSpPr>
            <a:grpSpLocks/>
          </p:cNvGrpSpPr>
          <p:nvPr/>
        </p:nvGrpSpPr>
        <p:grpSpPr bwMode="auto">
          <a:xfrm>
            <a:off x="3585569" y="2875152"/>
            <a:ext cx="1627188" cy="2006600"/>
            <a:chOff x="3391694" y="3104660"/>
            <a:chExt cx="1627187" cy="2007090"/>
          </a:xfrm>
        </p:grpSpPr>
        <p:pic>
          <p:nvPicPr>
            <p:cNvPr id="3176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434" y="3104660"/>
              <a:ext cx="968660" cy="17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bwMode="auto">
            <a:xfrm>
              <a:off x="3391694" y="4741773"/>
              <a:ext cx="1627187" cy="369977"/>
            </a:xfrm>
            <a:prstGeom prst="rect">
              <a:avLst/>
            </a:prstGeom>
          </p:spPr>
          <p:txBody>
            <a:bodyPr wrap="none">
              <a:spAutoFit/>
            </a:bodyPr>
            <a:lstStyle/>
            <a:p>
              <a:pPr>
                <a:defRPr/>
              </a:pPr>
              <a:r>
                <a:rPr lang="zh-CN" altLang="zh-CN" kern="1050" dirty="0">
                  <a:solidFill>
                    <a:prstClr val="black"/>
                  </a:solidFill>
                  <a:latin typeface="Times New Roman"/>
                  <a:ea typeface="宋体"/>
                  <a:cs typeface="Times New Roman"/>
                </a:rPr>
                <a:t>仪器接线符号</a:t>
              </a:r>
              <a:r>
                <a:rPr lang="en-US" altLang="zh-CN" kern="1050" dirty="0">
                  <a:solidFill>
                    <a:prstClr val="black"/>
                  </a:solidFill>
                  <a:latin typeface="Times New Roman"/>
                  <a:ea typeface="宋体"/>
                  <a:cs typeface="Times New Roman"/>
                </a:rPr>
                <a:t> </a:t>
              </a:r>
              <a:endParaRPr lang="zh-CN" altLang="en-US" dirty="0">
                <a:latin typeface="Arial" charset="0"/>
              </a:endParaRPr>
            </a:p>
          </p:txBody>
        </p:sp>
      </p:grpSp>
      <p:grpSp>
        <p:nvGrpSpPr>
          <p:cNvPr id="31757" name="组合 6"/>
          <p:cNvGrpSpPr>
            <a:grpSpLocks/>
          </p:cNvGrpSpPr>
          <p:nvPr/>
        </p:nvGrpSpPr>
        <p:grpSpPr bwMode="auto">
          <a:xfrm>
            <a:off x="6373219" y="2544952"/>
            <a:ext cx="2895600" cy="2324100"/>
            <a:chOff x="5389124" y="2884269"/>
            <a:chExt cx="2895359" cy="2323571"/>
          </a:xfrm>
        </p:grpSpPr>
        <p:pic>
          <p:nvPicPr>
            <p:cNvPr id="3175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9124" y="2884269"/>
              <a:ext cx="2895359" cy="19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bwMode="auto">
            <a:xfrm>
              <a:off x="6282813" y="4838037"/>
              <a:ext cx="1107983" cy="369803"/>
            </a:xfrm>
            <a:prstGeom prst="rect">
              <a:avLst/>
            </a:prstGeom>
          </p:spPr>
          <p:txBody>
            <a:bodyPr wrap="none">
              <a:spAutoFit/>
            </a:bodyPr>
            <a:lstStyle/>
            <a:p>
              <a:pPr>
                <a:defRPr/>
              </a:pPr>
              <a:r>
                <a:rPr lang="zh-CN" altLang="zh-CN" kern="1050" dirty="0">
                  <a:solidFill>
                    <a:prstClr val="black"/>
                  </a:solidFill>
                  <a:latin typeface="Times New Roman"/>
                  <a:ea typeface="宋体"/>
                  <a:cs typeface="Times New Roman"/>
                </a:rPr>
                <a:t>仪器面板</a:t>
              </a:r>
              <a:endParaRPr lang="zh-CN" altLang="en-US" dirty="0">
                <a:latin typeface="Arial" charset="0"/>
              </a:endParaRPr>
            </a:p>
          </p:txBody>
        </p:sp>
      </p:grpSp>
      <p:sp>
        <p:nvSpPr>
          <p:cNvPr id="31758" name="矩形 12"/>
          <p:cNvSpPr>
            <a:spLocks noChangeArrowheads="1"/>
          </p:cNvSpPr>
          <p:nvPr/>
        </p:nvSpPr>
        <p:spPr bwMode="auto">
          <a:xfrm>
            <a:off x="489944" y="4953638"/>
            <a:ext cx="11322050" cy="130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800" dirty="0">
                <a:latin typeface="Times New Roman" panose="02020603050405020304" pitchFamily="18" charset="0"/>
                <a:cs typeface="Times New Roman" panose="02020603050405020304" pitchFamily="18" charset="0"/>
              </a:rPr>
              <a:t>        </a:t>
            </a:r>
            <a:r>
              <a:rPr lang="zh-CN" altLang="zh-CN" sz="2800" dirty="0">
                <a:latin typeface="Times New Roman" panose="02020603050405020304" pitchFamily="18" charset="0"/>
                <a:cs typeface="Times New Roman" panose="02020603050405020304" pitchFamily="18" charset="0"/>
              </a:rPr>
              <a:t>使用过程中应注意根据输入信号的幅值，调整频率计的</a:t>
            </a:r>
            <a:r>
              <a:rPr lang="en-US" altLang="zh-CN" sz="2800" dirty="0">
                <a:latin typeface="Times New Roman" panose="02020603050405020304" pitchFamily="18" charset="0"/>
                <a:cs typeface="Times New Roman" panose="02020603050405020304" pitchFamily="18" charset="0"/>
              </a:rPr>
              <a:t>Sensitivity</a:t>
            </a:r>
            <a:r>
              <a:rPr lang="zh-CN" altLang="zh-CN" sz="2800" dirty="0">
                <a:latin typeface="Times New Roman" panose="02020603050405020304" pitchFamily="18" charset="0"/>
                <a:cs typeface="Times New Roman" panose="02020603050405020304" pitchFamily="18" charset="0"/>
              </a:rPr>
              <a:t>（灵敏度）和</a:t>
            </a:r>
            <a:r>
              <a:rPr lang="en-US" altLang="zh-CN" sz="2800" dirty="0">
                <a:latin typeface="Times New Roman" panose="02020603050405020304" pitchFamily="18" charset="0"/>
                <a:cs typeface="Times New Roman" panose="02020603050405020304" pitchFamily="18" charset="0"/>
              </a:rPr>
              <a:t>Trigger Level</a:t>
            </a:r>
            <a:r>
              <a:rPr lang="zh-CN" altLang="zh-CN" sz="2800" dirty="0">
                <a:latin typeface="Times New Roman" panose="02020603050405020304" pitchFamily="18" charset="0"/>
                <a:cs typeface="Times New Roman" panose="02020603050405020304" pitchFamily="18" charset="0"/>
              </a:rPr>
              <a:t>（触发电平）。</a:t>
            </a:r>
          </a:p>
        </p:txBody>
      </p:sp>
    </p:spTree>
    <p:extLst>
      <p:ext uri="{BB962C8B-B14F-4D97-AF65-F5344CB8AC3E}">
        <p14:creationId xmlns:p14="http://schemas.microsoft.com/office/powerpoint/2010/main" val="136449588"/>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矩形 6"/>
          <p:cNvSpPr>
            <a:spLocks noChangeArrowheads="1"/>
          </p:cNvSpPr>
          <p:nvPr/>
        </p:nvSpPr>
        <p:spPr bwMode="auto">
          <a:xfrm>
            <a:off x="1183409" y="2340119"/>
            <a:ext cx="1017731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3</a:t>
            </a:r>
            <a:r>
              <a:rPr lang="zh-CN" altLang="zh-CN" sz="2400" dirty="0"/>
              <a:t>）把</a:t>
            </a:r>
            <a:r>
              <a:rPr lang="en-US" altLang="zh-CN" sz="2400" dirty="0"/>
              <a:t>SEVEN_SEG_COM_A_BLUE</a:t>
            </a:r>
            <a:r>
              <a:rPr lang="zh-CN" altLang="zh-CN" sz="2400" dirty="0"/>
              <a:t>放到工作台上</a:t>
            </a:r>
          </a:p>
          <a:p>
            <a:pPr eaLnBrk="1">
              <a:lnSpc>
                <a:spcPct val="150000"/>
              </a:lnSpc>
            </a:pPr>
            <a:r>
              <a:rPr lang="en-US" altLang="zh-CN" sz="2400" dirty="0"/>
              <a:t>       </a:t>
            </a:r>
            <a:r>
              <a:rPr lang="zh-CN" altLang="en-US" sz="2400" dirty="0" smtClean="0"/>
              <a:t>双击“</a:t>
            </a:r>
            <a:r>
              <a:rPr lang="en-US" altLang="zh-CN" sz="2400" dirty="0" smtClean="0"/>
              <a:t>SEVEN_SEG_COM_A_BLUE</a:t>
            </a:r>
            <a:r>
              <a:rPr lang="zh-CN" altLang="en-US" sz="2400" dirty="0" smtClean="0"/>
              <a:t>”</a:t>
            </a:r>
            <a:r>
              <a:rPr lang="zh-CN" altLang="zh-CN" sz="2400" dirty="0" smtClean="0"/>
              <a:t>，</a:t>
            </a:r>
            <a:r>
              <a:rPr lang="zh-CN" altLang="zh-CN" sz="2400" dirty="0"/>
              <a:t>此器件被放到工作台上。</a:t>
            </a:r>
          </a:p>
        </p:txBody>
      </p:sp>
      <p:sp>
        <p:nvSpPr>
          <p:cNvPr id="9" name="矩形 8"/>
          <p:cNvSpPr/>
          <p:nvPr/>
        </p:nvSpPr>
        <p:spPr>
          <a:xfrm>
            <a:off x="451572" y="907618"/>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18438" name="矩形 9"/>
          <p:cNvSpPr>
            <a:spLocks noChangeArrowheads="1"/>
          </p:cNvSpPr>
          <p:nvPr/>
        </p:nvSpPr>
        <p:spPr bwMode="auto">
          <a:xfrm>
            <a:off x="1183409" y="1684987"/>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．放置元器件</a:t>
            </a:r>
          </a:p>
        </p:txBody>
      </p:sp>
    </p:spTree>
    <p:extLst>
      <p:ext uri="{BB962C8B-B14F-4D97-AF65-F5344CB8AC3E}">
        <p14:creationId xmlns:p14="http://schemas.microsoft.com/office/powerpoint/2010/main" val="3526718906"/>
      </p:ext>
    </p:extLst>
  </p:cSld>
  <p:clrMapOvr>
    <a:masterClrMapping/>
  </p:clrMapOvr>
  <p:transition spd="med">
    <p:pull/>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4"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5" name="Rectangle 5"/>
          <p:cNvSpPr>
            <a:spLocks noChangeArrowheads="1"/>
          </p:cNvSpPr>
          <p:nvPr/>
        </p:nvSpPr>
        <p:spPr bwMode="auto">
          <a:xfrm>
            <a:off x="0" y="844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
        <p:nvSpPr>
          <p:cNvPr id="32776" name="Rectangle 1"/>
          <p:cNvSpPr>
            <a:spLocks noChangeArrowheads="1"/>
          </p:cNvSpPr>
          <p:nvPr/>
        </p:nvSpPr>
        <p:spPr bwMode="auto">
          <a:xfrm>
            <a:off x="359192" y="844550"/>
            <a:ext cx="112490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 Measurement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测量</a:t>
            </a:r>
            <a:endParaRPr lang="zh-CN"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777" name="矩形 35"/>
          <p:cNvSpPr>
            <a:spLocks noChangeArrowheads="1"/>
          </p:cNvSpPr>
          <p:nvPr/>
        </p:nvSpPr>
        <p:spPr bwMode="auto">
          <a:xfrm>
            <a:off x="605254" y="1268998"/>
            <a:ext cx="9629609"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按下</a:t>
            </a:r>
            <a:r>
              <a:rPr lang="en-US" altLang="zh-CN" sz="2400" dirty="0" err="1">
                <a:latin typeface="Times New Roman" panose="02020603050405020304" pitchFamily="18" charset="0"/>
                <a:cs typeface="Times New Roman" panose="02020603050405020304" pitchFamily="18" charset="0"/>
              </a:rPr>
              <a:t>Freq</a:t>
            </a:r>
            <a:r>
              <a:rPr lang="zh-CN" altLang="en-US" sz="2400" dirty="0">
                <a:latin typeface="Times New Roman" panose="02020603050405020304" pitchFamily="18" charset="0"/>
                <a:cs typeface="Times New Roman" panose="02020603050405020304" pitchFamily="18" charset="0"/>
              </a:rPr>
              <a:t>按钮，测量频率</a:t>
            </a:r>
            <a:endParaRPr lang="en-US" altLang="zh-CN" sz="24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按下</a:t>
            </a:r>
            <a:r>
              <a:rPr lang="en-US" altLang="zh-CN" sz="2400" dirty="0">
                <a:latin typeface="Times New Roman" panose="02020603050405020304" pitchFamily="18" charset="0"/>
                <a:cs typeface="Times New Roman" panose="02020603050405020304" pitchFamily="18" charset="0"/>
              </a:rPr>
              <a:t>Pulse</a:t>
            </a:r>
            <a:r>
              <a:rPr lang="zh-CN" altLang="en-US" sz="2400" dirty="0">
                <a:latin typeface="Times New Roman" panose="02020603050405020304" pitchFamily="18" charset="0"/>
                <a:cs typeface="Times New Roman" panose="02020603050405020304" pitchFamily="18" charset="0"/>
              </a:rPr>
              <a:t>按钮，测量正负脉冲宽度</a:t>
            </a:r>
            <a:endParaRPr lang="en-US" altLang="zh-CN" sz="24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按下</a:t>
            </a:r>
            <a:r>
              <a:rPr lang="en-US" altLang="zh-CN" sz="2400" dirty="0">
                <a:latin typeface="Times New Roman" panose="02020603050405020304" pitchFamily="18" charset="0"/>
                <a:cs typeface="Times New Roman" panose="02020603050405020304" pitchFamily="18" charset="0"/>
              </a:rPr>
              <a:t>Period</a:t>
            </a:r>
            <a:r>
              <a:rPr lang="zh-CN" altLang="en-US" sz="2400" dirty="0">
                <a:latin typeface="Times New Roman" panose="02020603050405020304" pitchFamily="18" charset="0"/>
                <a:cs typeface="Times New Roman" panose="02020603050405020304" pitchFamily="18" charset="0"/>
              </a:rPr>
              <a:t>按钮，测量信号一个周期所用时间</a:t>
            </a:r>
            <a:endParaRPr lang="en-US" altLang="zh-CN" sz="24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按下</a:t>
            </a:r>
            <a:r>
              <a:rPr lang="en-US" altLang="zh-CN" sz="2400" dirty="0">
                <a:latin typeface="Times New Roman" panose="02020603050405020304" pitchFamily="18" charset="0"/>
                <a:cs typeface="Times New Roman" panose="02020603050405020304" pitchFamily="18" charset="0"/>
              </a:rPr>
              <a:t>Rise/Fall</a:t>
            </a:r>
            <a:r>
              <a:rPr lang="zh-CN" altLang="en-US" sz="2400" dirty="0">
                <a:latin typeface="Times New Roman" panose="02020603050405020304" pitchFamily="18" charset="0"/>
                <a:cs typeface="Times New Roman" panose="02020603050405020304" pitchFamily="18" charset="0"/>
              </a:rPr>
              <a:t>按钮，测量脉冲信号上升沿和下降沿所占用的时间</a:t>
            </a:r>
            <a:endParaRPr lang="en-US" altLang="zh-CN" sz="2400" dirty="0">
              <a:latin typeface="Times New Roman" panose="02020603050405020304" pitchFamily="18" charset="0"/>
              <a:cs typeface="Times New Roman" panose="02020603050405020304" pitchFamily="18" charset="0"/>
            </a:endParaRPr>
          </a:p>
        </p:txBody>
      </p:sp>
      <p:sp>
        <p:nvSpPr>
          <p:cNvPr id="32778" name="Rectangle 1"/>
          <p:cNvSpPr>
            <a:spLocks noChangeArrowheads="1"/>
          </p:cNvSpPr>
          <p:nvPr/>
        </p:nvSpPr>
        <p:spPr bwMode="auto">
          <a:xfrm>
            <a:off x="359192" y="2865438"/>
            <a:ext cx="112490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 Coupling</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耦合模式选择</a:t>
            </a:r>
            <a:endParaRPr lang="zh-CN"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779" name="矩形 40"/>
          <p:cNvSpPr>
            <a:spLocks noChangeArrowheads="1"/>
          </p:cNvSpPr>
          <p:nvPr/>
        </p:nvSpPr>
        <p:spPr bwMode="auto">
          <a:xfrm>
            <a:off x="605254" y="3279775"/>
            <a:ext cx="87042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1</a:t>
            </a:r>
            <a:r>
              <a:rPr lang="zh-CN"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按下</a:t>
            </a:r>
            <a:r>
              <a:rPr lang="en-US" altLang="zh-CN" sz="2400">
                <a:latin typeface="Times New Roman" panose="02020603050405020304" pitchFamily="18" charset="0"/>
                <a:cs typeface="Times New Roman" panose="02020603050405020304" pitchFamily="18" charset="0"/>
              </a:rPr>
              <a:t>AC</a:t>
            </a:r>
            <a:r>
              <a:rPr lang="zh-CN" altLang="en-US" sz="2400">
                <a:latin typeface="Times New Roman" panose="02020603050405020304" pitchFamily="18" charset="0"/>
                <a:cs typeface="Times New Roman" panose="02020603050405020304" pitchFamily="18" charset="0"/>
              </a:rPr>
              <a:t>按钮，</a:t>
            </a:r>
            <a:r>
              <a:rPr lang="zh-CN" altLang="zh-CN" sz="2400"/>
              <a:t>仅显示信号中交流成分</a:t>
            </a:r>
            <a:endParaRPr lang="en-US" altLang="zh-CN" sz="2400"/>
          </a:p>
          <a:p>
            <a:pPr eaLnBrk="1" hangingPunct="1"/>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2</a:t>
            </a:r>
            <a:r>
              <a:rPr lang="zh-CN"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按下</a:t>
            </a:r>
            <a:r>
              <a:rPr lang="en-US" altLang="zh-CN" sz="2400">
                <a:latin typeface="Times New Roman" panose="02020603050405020304" pitchFamily="18" charset="0"/>
                <a:cs typeface="Times New Roman" panose="02020603050405020304" pitchFamily="18" charset="0"/>
              </a:rPr>
              <a:t>DC</a:t>
            </a:r>
            <a:r>
              <a:rPr lang="zh-CN" altLang="en-US" sz="2400">
                <a:latin typeface="Times New Roman" panose="02020603050405020304" pitchFamily="18" charset="0"/>
                <a:cs typeface="Times New Roman" panose="02020603050405020304" pitchFamily="18" charset="0"/>
              </a:rPr>
              <a:t>按钮，</a:t>
            </a:r>
            <a:r>
              <a:rPr lang="zh-CN" altLang="zh-CN" sz="2400"/>
              <a:t>显示信号</a:t>
            </a:r>
            <a:r>
              <a:rPr lang="zh-CN" altLang="en-US" sz="2400"/>
              <a:t>交流加直流</a:t>
            </a:r>
            <a:r>
              <a:rPr lang="zh-CN" altLang="zh-CN" sz="2400"/>
              <a:t>成分</a:t>
            </a:r>
            <a:endParaRPr lang="en-US" altLang="zh-CN" sz="2400">
              <a:latin typeface="Times New Roman" panose="02020603050405020304" pitchFamily="18" charset="0"/>
              <a:cs typeface="Times New Roman" panose="02020603050405020304" pitchFamily="18" charset="0"/>
            </a:endParaRPr>
          </a:p>
          <a:p>
            <a:pPr eaLnBrk="1" hangingPunct="1"/>
            <a:endParaRPr lang="en-US" altLang="zh-CN" sz="2800">
              <a:latin typeface="Times New Roman" panose="02020603050405020304" pitchFamily="18" charset="0"/>
              <a:cs typeface="Times New Roman" panose="02020603050405020304" pitchFamily="18" charset="0"/>
            </a:endParaRPr>
          </a:p>
        </p:txBody>
      </p:sp>
      <p:sp>
        <p:nvSpPr>
          <p:cNvPr id="26" name="矩形 25"/>
          <p:cNvSpPr/>
          <p:nvPr/>
        </p:nvSpPr>
        <p:spPr>
          <a:xfrm>
            <a:off x="314742" y="4132263"/>
            <a:ext cx="6405562" cy="855662"/>
          </a:xfrm>
          <a:prstGeom prst="rect">
            <a:avLst/>
          </a:prstGeom>
        </p:spPr>
        <p:txBody>
          <a:bodyPr>
            <a:spAutoFit/>
          </a:bodyPr>
          <a:lstStyle/>
          <a:p>
            <a:pPr indent="269875" eaLnBrk="0" hangingPunct="0">
              <a:lnSpc>
                <a:spcPct val="90000"/>
              </a:lnSpc>
              <a:defRPr/>
            </a:pPr>
            <a:r>
              <a:rPr lang="en-US" altLang="zh-CN" sz="2400" b="1" dirty="0">
                <a:latin typeface="Times New Roman" pitchFamily="18" charset="0"/>
                <a:ea typeface="微软雅黑" pitchFamily="34" charset="-122"/>
                <a:cs typeface="Times New Roman" pitchFamily="18" charset="0"/>
              </a:rPr>
              <a:t>3.</a:t>
            </a:r>
            <a:r>
              <a:rPr lang="en-US" altLang="zh-CN" sz="2400" dirty="0">
                <a:latin typeface="Times New Roman" pitchFamily="18" charset="0"/>
                <a:ea typeface="微软雅黑" pitchFamily="34" charset="-122"/>
                <a:cs typeface="Times New Roman" pitchFamily="18" charset="0"/>
              </a:rPr>
              <a:t>Sensitivity(RMS)</a:t>
            </a:r>
            <a:r>
              <a:rPr lang="zh-CN" altLang="zh-CN" sz="2400" b="1" dirty="0">
                <a:latin typeface="Times New Roman" pitchFamily="18" charset="0"/>
                <a:ea typeface="微软雅黑" pitchFamily="34" charset="-122"/>
                <a:cs typeface="Times New Roman" pitchFamily="18" charset="0"/>
              </a:rPr>
              <a:t>电压灵敏度设置</a:t>
            </a:r>
          </a:p>
          <a:p>
            <a:pPr hangingPunct="0">
              <a:defRPr/>
            </a:pPr>
            <a:r>
              <a:rPr lang="en-US" altLang="zh-CN" sz="2800" dirty="0">
                <a:latin typeface="Arial" charset="0"/>
              </a:rPr>
              <a:t>     </a:t>
            </a:r>
            <a:endParaRPr lang="zh-CN" altLang="zh-CN" sz="2800" dirty="0">
              <a:latin typeface="Arial" charset="0"/>
            </a:endParaRPr>
          </a:p>
        </p:txBody>
      </p:sp>
      <p:sp>
        <p:nvSpPr>
          <p:cNvPr id="32781" name="矩形 26"/>
          <p:cNvSpPr>
            <a:spLocks noChangeArrowheads="1"/>
          </p:cNvSpPr>
          <p:nvPr/>
        </p:nvSpPr>
        <p:spPr bwMode="auto">
          <a:xfrm>
            <a:off x="1281529" y="4562475"/>
            <a:ext cx="3878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zh-CN" sz="2400"/>
              <a:t>输入电压灵敏度及单位设置</a:t>
            </a:r>
          </a:p>
        </p:txBody>
      </p:sp>
      <p:sp>
        <p:nvSpPr>
          <p:cNvPr id="32782" name="矩形 27"/>
          <p:cNvSpPr>
            <a:spLocks noChangeArrowheads="1"/>
          </p:cNvSpPr>
          <p:nvPr/>
        </p:nvSpPr>
        <p:spPr bwMode="auto">
          <a:xfrm>
            <a:off x="319504" y="5048250"/>
            <a:ext cx="6096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Trigger Level</a:t>
            </a:r>
            <a:r>
              <a:rPr lang="zh-CN" altLang="zh-CN" sz="2400" b="1">
                <a:latin typeface="Times New Roman" panose="02020603050405020304" pitchFamily="18" charset="0"/>
                <a:ea typeface="微软雅黑" panose="020B0503020204020204" pitchFamily="34" charset="-122"/>
                <a:cs typeface="Times New Roman" panose="02020603050405020304" pitchFamily="18" charset="0"/>
              </a:rPr>
              <a:t>触发电平</a:t>
            </a:r>
          </a:p>
        </p:txBody>
      </p:sp>
      <p:sp>
        <p:nvSpPr>
          <p:cNvPr id="32783" name="矩形 28"/>
          <p:cNvSpPr>
            <a:spLocks noChangeArrowheads="1"/>
          </p:cNvSpPr>
          <p:nvPr/>
        </p:nvSpPr>
        <p:spPr bwMode="auto">
          <a:xfrm>
            <a:off x="1281530" y="5580063"/>
            <a:ext cx="685181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zh-CN" sz="2400"/>
              <a:t>电平值触发及单位设置</a:t>
            </a:r>
          </a:p>
        </p:txBody>
      </p:sp>
    </p:spTree>
    <p:extLst>
      <p:ext uri="{BB962C8B-B14F-4D97-AF65-F5344CB8AC3E}">
        <p14:creationId xmlns:p14="http://schemas.microsoft.com/office/powerpoint/2010/main" val="2140134007"/>
      </p:ext>
    </p:extLst>
  </p:cSld>
  <p:clrMapOvr>
    <a:masterClrMapping/>
  </p:clrMapOvr>
  <p:transition spd="med">
    <p:pull/>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03247" y="137318"/>
            <a:ext cx="36888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5</a:t>
            </a:r>
            <a:r>
              <a:rPr lang="zh-CN" altLang="en-US" sz="3200" b="1" dirty="0" smtClean="0">
                <a:solidFill>
                  <a:schemeClr val="accent5">
                    <a:lumMod val="50000"/>
                  </a:schemeClr>
                </a:solidFill>
                <a:latin typeface="+mn-lt"/>
                <a:ea typeface="+mn-ea"/>
              </a:rPr>
              <a:t>、</a:t>
            </a:r>
            <a:r>
              <a:rPr lang="zh-CN" altLang="en-US" sz="3200" b="1" dirty="0" smtClean="0">
                <a:solidFill>
                  <a:schemeClr val="accent5">
                    <a:lumMod val="50000"/>
                  </a:schemeClr>
                </a:solidFill>
                <a:latin typeface="+mn-lt"/>
                <a:ea typeface="+mn-ea"/>
              </a:rPr>
              <a:t>伏安特性</a:t>
            </a:r>
            <a:r>
              <a:rPr lang="zh-CN" altLang="en-US" sz="3200" b="1" dirty="0">
                <a:solidFill>
                  <a:schemeClr val="accent5">
                    <a:lumMod val="50000"/>
                  </a:schemeClr>
                </a:solidFill>
                <a:latin typeface="+mn-lt"/>
                <a:ea typeface="+mn-ea"/>
              </a:rPr>
              <a:t>图示仪</a:t>
            </a:r>
            <a:endParaRPr lang="zh-CN" altLang="zh-CN" sz="3200" b="1" dirty="0">
              <a:solidFill>
                <a:schemeClr val="accent5">
                  <a:lumMod val="50000"/>
                </a:schemeClr>
              </a:solidFill>
              <a:latin typeface="+mn-lt"/>
              <a:ea typeface="+mn-ea"/>
            </a:endParaRPr>
          </a:p>
        </p:txBody>
      </p:sp>
      <p:sp>
        <p:nvSpPr>
          <p:cNvPr id="33797"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98" name="矩形 2"/>
          <p:cNvSpPr>
            <a:spLocks noChangeArrowheads="1"/>
          </p:cNvSpPr>
          <p:nvPr/>
        </p:nvSpPr>
        <p:spPr bwMode="auto">
          <a:xfrm>
            <a:off x="512766" y="848468"/>
            <a:ext cx="11261725" cy="194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dirty="0">
                <a:latin typeface="Times New Roman" panose="02020603050405020304" pitchFamily="18" charset="0"/>
                <a:cs typeface="Times New Roman" panose="02020603050405020304" pitchFamily="18" charset="0"/>
              </a:rPr>
              <a:t>       </a:t>
            </a:r>
            <a:r>
              <a:rPr lang="zh-CN" altLang="zh-CN" sz="2800" dirty="0">
                <a:latin typeface="Times New Roman" panose="02020603050405020304" pitchFamily="18" charset="0"/>
                <a:cs typeface="Times New Roman" panose="02020603050405020304" pitchFamily="18" charset="0"/>
              </a:rPr>
              <a:t>专门用于测量</a:t>
            </a:r>
            <a:r>
              <a:rPr lang="en-US" altLang="zh-CN" sz="2800" dirty="0">
                <a:latin typeface="Times New Roman" panose="02020603050405020304" pitchFamily="18" charset="0"/>
                <a:cs typeface="Times New Roman" panose="02020603050405020304" pitchFamily="18" charset="0"/>
              </a:rPr>
              <a:t>Diode</a:t>
            </a:r>
            <a:r>
              <a:rPr lang="zh-CN" altLang="zh-CN" sz="2800" dirty="0">
                <a:latin typeface="Times New Roman" panose="02020603050405020304" pitchFamily="18" charset="0"/>
                <a:cs typeface="Times New Roman" panose="02020603050405020304" pitchFamily="18" charset="0"/>
              </a:rPr>
              <a:t>，二极管；</a:t>
            </a:r>
            <a:r>
              <a:rPr lang="en-US" altLang="zh-CN" sz="2800" dirty="0">
                <a:latin typeface="Times New Roman" panose="02020603050405020304" pitchFamily="18" charset="0"/>
                <a:cs typeface="Times New Roman" panose="02020603050405020304" pitchFamily="18" charset="0"/>
              </a:rPr>
              <a:t>PNP BJT</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PNP</a:t>
            </a:r>
            <a:r>
              <a:rPr lang="zh-CN" altLang="zh-CN" sz="2800" dirty="0">
                <a:latin typeface="Times New Roman" panose="02020603050405020304" pitchFamily="18" charset="0"/>
                <a:cs typeface="Times New Roman" panose="02020603050405020304" pitchFamily="18" charset="0"/>
              </a:rPr>
              <a:t>双极型晶体管；</a:t>
            </a:r>
            <a:r>
              <a:rPr lang="en-US" altLang="zh-CN" sz="2800" dirty="0">
                <a:latin typeface="Times New Roman" panose="02020603050405020304" pitchFamily="18" charset="0"/>
                <a:cs typeface="Times New Roman" panose="02020603050405020304" pitchFamily="18" charset="0"/>
              </a:rPr>
              <a:t>NPN BJT</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NPN</a:t>
            </a:r>
            <a:r>
              <a:rPr lang="zh-CN" altLang="zh-CN" sz="2800" dirty="0">
                <a:latin typeface="Times New Roman" panose="02020603050405020304" pitchFamily="18" charset="0"/>
                <a:cs typeface="Times New Roman" panose="02020603050405020304" pitchFamily="18" charset="0"/>
              </a:rPr>
              <a:t>双极型晶体管；</a:t>
            </a:r>
            <a:r>
              <a:rPr lang="en-US" altLang="zh-CN" sz="2800" dirty="0">
                <a:latin typeface="Times New Roman" panose="02020603050405020304" pitchFamily="18" charset="0"/>
                <a:cs typeface="Times New Roman" panose="02020603050405020304" pitchFamily="18" charset="0"/>
              </a:rPr>
              <a:t>PMOS</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P</a:t>
            </a:r>
            <a:r>
              <a:rPr lang="zh-CN" altLang="zh-CN" sz="2800" dirty="0">
                <a:latin typeface="Times New Roman" panose="02020603050405020304" pitchFamily="18" charset="0"/>
                <a:cs typeface="Times New Roman" panose="02020603050405020304" pitchFamily="18" charset="0"/>
              </a:rPr>
              <a:t>沟道耗尽型</a:t>
            </a:r>
            <a:r>
              <a:rPr lang="en-US" altLang="zh-CN" sz="2800" dirty="0">
                <a:latin typeface="Times New Roman" panose="02020603050405020304" pitchFamily="18" charset="0"/>
                <a:cs typeface="Times New Roman" panose="02020603050405020304" pitchFamily="18" charset="0"/>
              </a:rPr>
              <a:t>MOS</a:t>
            </a:r>
            <a:r>
              <a:rPr lang="zh-CN" altLang="zh-CN" sz="2800" dirty="0">
                <a:latin typeface="Times New Roman" panose="02020603050405020304" pitchFamily="18" charset="0"/>
                <a:cs typeface="Times New Roman" panose="02020603050405020304" pitchFamily="18" charset="0"/>
              </a:rPr>
              <a:t>场效应晶体管；</a:t>
            </a:r>
            <a:r>
              <a:rPr lang="en-US" altLang="zh-CN" sz="2800" dirty="0">
                <a:latin typeface="Times New Roman" panose="02020603050405020304" pitchFamily="18" charset="0"/>
                <a:cs typeface="Times New Roman" panose="02020603050405020304" pitchFamily="18" charset="0"/>
              </a:rPr>
              <a:t>NMOS</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N</a:t>
            </a:r>
            <a:r>
              <a:rPr lang="zh-CN" altLang="zh-CN" sz="2800" dirty="0">
                <a:latin typeface="Times New Roman" panose="02020603050405020304" pitchFamily="18" charset="0"/>
                <a:cs typeface="Times New Roman" panose="02020603050405020304" pitchFamily="18" charset="0"/>
              </a:rPr>
              <a:t>沟道耗尽型</a:t>
            </a:r>
            <a:r>
              <a:rPr lang="en-US" altLang="zh-CN" sz="2800" dirty="0">
                <a:latin typeface="Times New Roman" panose="02020603050405020304" pitchFamily="18" charset="0"/>
                <a:cs typeface="Times New Roman" panose="02020603050405020304" pitchFamily="18" charset="0"/>
              </a:rPr>
              <a:t>MOS</a:t>
            </a:r>
            <a:r>
              <a:rPr lang="zh-CN" altLang="zh-CN" sz="2800" dirty="0">
                <a:latin typeface="Times New Roman" panose="02020603050405020304" pitchFamily="18" charset="0"/>
                <a:cs typeface="Times New Roman" panose="02020603050405020304" pitchFamily="18" charset="0"/>
              </a:rPr>
              <a:t>场效应晶体管</a:t>
            </a:r>
            <a:r>
              <a:rPr lang="zh-CN" altLang="en-US" sz="2800" dirty="0">
                <a:latin typeface="Times New Roman" panose="02020603050405020304" pitchFamily="18" charset="0"/>
                <a:cs typeface="Times New Roman" panose="02020603050405020304" pitchFamily="18" charset="0"/>
              </a:rPr>
              <a:t>等器件</a:t>
            </a:r>
            <a:r>
              <a:rPr lang="en-US" altLang="zh-CN" sz="2800" dirty="0">
                <a:latin typeface="Times New Roman" panose="02020603050405020304" pitchFamily="18" charset="0"/>
                <a:cs typeface="Times New Roman" panose="02020603050405020304" pitchFamily="18" charset="0"/>
              </a:rPr>
              <a:t>IV</a:t>
            </a:r>
            <a:r>
              <a:rPr lang="zh-CN" altLang="zh-CN" sz="2800" dirty="0">
                <a:latin typeface="Times New Roman" panose="02020603050405020304" pitchFamily="18" charset="0"/>
                <a:cs typeface="Times New Roman" panose="02020603050405020304" pitchFamily="18" charset="0"/>
              </a:rPr>
              <a:t>特性的仪器。</a:t>
            </a:r>
            <a:endParaRPr lang="zh-CN" altLang="en-US" sz="2800" dirty="0">
              <a:latin typeface="Times New Roman" panose="02020603050405020304" pitchFamily="18" charset="0"/>
              <a:cs typeface="Times New Roman" panose="02020603050405020304" pitchFamily="18" charset="0"/>
            </a:endParaRPr>
          </a:p>
        </p:txBody>
      </p:sp>
      <p:sp>
        <p:nvSpPr>
          <p:cNvPr id="33799"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0" name="Rectangle 5"/>
          <p:cNvSpPr>
            <a:spLocks noChangeArrowheads="1"/>
          </p:cNvSpPr>
          <p:nvPr/>
        </p:nvSpPr>
        <p:spPr bwMode="auto">
          <a:xfrm>
            <a:off x="0" y="844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
        <p:nvSpPr>
          <p:cNvPr id="33801" name="Rectangle 6"/>
          <p:cNvSpPr>
            <a:spLocks noChangeArrowheads="1"/>
          </p:cNvSpPr>
          <p:nvPr/>
        </p:nvSpPr>
        <p:spPr bwMode="auto">
          <a:xfrm>
            <a:off x="0" y="19573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
        <p:nvSpPr>
          <p:cNvPr id="33802" name="Rectangle 7"/>
          <p:cNvSpPr>
            <a:spLocks noChangeArrowheads="1"/>
          </p:cNvSpPr>
          <p:nvPr/>
        </p:nvSpPr>
        <p:spPr bwMode="auto">
          <a:xfrm>
            <a:off x="0" y="335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pic>
        <p:nvPicPr>
          <p:cNvPr id="338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346" y="3406890"/>
            <a:ext cx="7572375" cy="28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矩形 9"/>
          <p:cNvSpPr>
            <a:spLocks noChangeArrowheads="1"/>
          </p:cNvSpPr>
          <p:nvPr/>
        </p:nvSpPr>
        <p:spPr bwMode="auto">
          <a:xfrm>
            <a:off x="555877" y="2884235"/>
            <a:ext cx="7007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dirty="0">
                <a:latin typeface="Times New Roman" panose="02020603050405020304" pitchFamily="18" charset="0"/>
                <a:cs typeface="Times New Roman" panose="02020603050405020304" pitchFamily="18" charset="0"/>
              </a:rPr>
              <a:t>图示仪图标、接线符号与操作面板如图所示</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170026"/>
      </p:ext>
    </p:extLst>
  </p:cSld>
  <p:clrMapOvr>
    <a:masterClrMapping/>
  </p:clrMapOvr>
  <p:transition spd="med">
    <p:pull/>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0"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1" name="Rectangle 5"/>
          <p:cNvSpPr>
            <a:spLocks noChangeArrowheads="1"/>
          </p:cNvSpPr>
          <p:nvPr/>
        </p:nvSpPr>
        <p:spPr bwMode="auto">
          <a:xfrm>
            <a:off x="0" y="844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
        <p:nvSpPr>
          <p:cNvPr id="36872" name="Rectangle 6"/>
          <p:cNvSpPr>
            <a:spLocks noChangeArrowheads="1"/>
          </p:cNvSpPr>
          <p:nvPr/>
        </p:nvSpPr>
        <p:spPr bwMode="auto">
          <a:xfrm>
            <a:off x="0" y="19573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
        <p:nvSpPr>
          <p:cNvPr id="36873" name="Rectangle 7"/>
          <p:cNvSpPr>
            <a:spLocks noChangeArrowheads="1"/>
          </p:cNvSpPr>
          <p:nvPr/>
        </p:nvSpPr>
        <p:spPr bwMode="auto">
          <a:xfrm>
            <a:off x="0" y="335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
        <p:nvSpPr>
          <p:cNvPr id="36875" name="矩形 7"/>
          <p:cNvSpPr>
            <a:spLocks noChangeArrowheads="1"/>
          </p:cNvSpPr>
          <p:nvPr/>
        </p:nvSpPr>
        <p:spPr bwMode="auto">
          <a:xfrm>
            <a:off x="335287" y="939279"/>
            <a:ext cx="69858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800" b="1" dirty="0" smtClean="0">
                <a:latin typeface="Times New Roman" panose="02020603050405020304" pitchFamily="18" charset="0"/>
                <a:cs typeface="Times New Roman" panose="02020603050405020304" pitchFamily="18" charset="0"/>
              </a:rPr>
              <a:t>Dialog</a:t>
            </a:r>
            <a:r>
              <a:rPr lang="zh-CN" altLang="zh-CN" sz="2800" b="1" dirty="0">
                <a:latin typeface="Times New Roman" panose="02020603050405020304" pitchFamily="18" charset="0"/>
                <a:cs typeface="Times New Roman" panose="02020603050405020304" pitchFamily="18" charset="0"/>
              </a:rPr>
              <a:t>（二极管）器件仿真参数设定</a:t>
            </a:r>
          </a:p>
        </p:txBody>
      </p:sp>
      <p:pic>
        <p:nvPicPr>
          <p:cNvPr id="368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557" y="2447193"/>
            <a:ext cx="4252209" cy="255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35287" y="1557227"/>
            <a:ext cx="8701088" cy="4339650"/>
          </a:xfrm>
          <a:prstGeom prst="rect">
            <a:avLst/>
          </a:prstGeom>
        </p:spPr>
        <p:txBody>
          <a:bodyPr>
            <a:spAutoFit/>
          </a:bodyPr>
          <a:lstStyle/>
          <a:p>
            <a:pPr hangingPunct="0">
              <a:lnSpc>
                <a:spcPct val="150000"/>
              </a:lnSpc>
              <a:defRPr/>
            </a:pPr>
            <a:r>
              <a:rPr lang="zh-CN" altLang="zh-CN" sz="2400" dirty="0">
                <a:latin typeface="Times New Roman" pitchFamily="18" charset="0"/>
                <a:cs typeface="Times New Roman" pitchFamily="18" charset="0"/>
              </a:rPr>
              <a:t>因为是二极管，只用</a:t>
            </a:r>
            <a:r>
              <a:rPr lang="en-US" altLang="zh-CN" sz="2400" dirty="0">
                <a:latin typeface="Times New Roman" pitchFamily="18" charset="0"/>
                <a:cs typeface="Times New Roman" pitchFamily="18" charset="0"/>
              </a:rPr>
              <a:t>Simulate Parameters</a:t>
            </a:r>
            <a:r>
              <a:rPr lang="zh-CN" altLang="zh-CN" sz="2400" dirty="0">
                <a:latin typeface="Times New Roman" pitchFamily="18" charset="0"/>
                <a:cs typeface="Times New Roman" pitchFamily="18" charset="0"/>
              </a:rPr>
              <a:t>对话框中的一半。</a:t>
            </a:r>
          </a:p>
          <a:p>
            <a:pPr marL="342900" indent="-342900" hangingPunct="0">
              <a:lnSpc>
                <a:spcPct val="150000"/>
              </a:lnSpc>
              <a:buFont typeface="Wingdings" pitchFamily="2" charset="2"/>
              <a:buChar char="l"/>
              <a:defRPr/>
            </a:pPr>
            <a:r>
              <a:rPr lang="en-US" altLang="zh-CN" sz="2400" dirty="0">
                <a:latin typeface="Times New Roman" pitchFamily="18" charset="0"/>
                <a:cs typeface="Times New Roman" pitchFamily="18" charset="0"/>
              </a:rPr>
              <a:t>Start</a:t>
            </a:r>
            <a:r>
              <a:rPr lang="zh-CN" altLang="zh-CN" sz="2400" dirty="0">
                <a:latin typeface="Times New Roman" pitchFamily="18" charset="0"/>
                <a:cs typeface="Times New Roman" pitchFamily="18" charset="0"/>
              </a:rPr>
              <a:t>输入扫描</a:t>
            </a:r>
            <a:r>
              <a:rPr lang="en-US" altLang="zh-CN" sz="2400" dirty="0" err="1">
                <a:latin typeface="Times New Roman" pitchFamily="18" charset="0"/>
                <a:cs typeface="Times New Roman" pitchFamily="18" charset="0"/>
              </a:rPr>
              <a:t>V_pn</a:t>
            </a:r>
            <a:r>
              <a:rPr lang="zh-CN" altLang="zh-CN" sz="2400" dirty="0">
                <a:latin typeface="Times New Roman" pitchFamily="18" charset="0"/>
                <a:cs typeface="Times New Roman" pitchFamily="18" charset="0"/>
              </a:rPr>
              <a:t>的起始电压，</a:t>
            </a:r>
            <a:endParaRPr lang="en-US" altLang="zh-CN" sz="2400" dirty="0">
              <a:latin typeface="Times New Roman" pitchFamily="18" charset="0"/>
              <a:cs typeface="Times New Roman" pitchFamily="18" charset="0"/>
            </a:endParaRPr>
          </a:p>
          <a:p>
            <a:pPr hangingPunct="0">
              <a:lnSpc>
                <a:spcPct val="150000"/>
              </a:lnSpc>
              <a:defRPr/>
            </a:pPr>
            <a:r>
              <a:rPr lang="zh-CN" altLang="zh-CN" sz="2400" dirty="0">
                <a:latin typeface="Times New Roman" pitchFamily="18" charset="0"/>
                <a:cs typeface="Times New Roman" pitchFamily="18" charset="0"/>
              </a:rPr>
              <a:t>量纲单位在其右边选择。</a:t>
            </a:r>
          </a:p>
          <a:p>
            <a:pPr marL="342900" indent="-342900" hangingPunct="0">
              <a:lnSpc>
                <a:spcPct val="150000"/>
              </a:lnSpc>
              <a:buFont typeface="Wingdings" pitchFamily="2" charset="2"/>
              <a:buChar char="l"/>
              <a:defRPr/>
            </a:pPr>
            <a:r>
              <a:rPr lang="en-US" altLang="zh-CN" sz="2400" dirty="0">
                <a:latin typeface="Times New Roman" pitchFamily="18" charset="0"/>
                <a:cs typeface="Times New Roman" pitchFamily="18" charset="0"/>
              </a:rPr>
              <a:t>Stop</a:t>
            </a:r>
            <a:r>
              <a:rPr lang="zh-CN" altLang="zh-CN" sz="2400" dirty="0">
                <a:latin typeface="Times New Roman" pitchFamily="18" charset="0"/>
                <a:cs typeface="Times New Roman" pitchFamily="18" charset="0"/>
              </a:rPr>
              <a:t>输入扫描</a:t>
            </a:r>
            <a:r>
              <a:rPr lang="en-US" altLang="zh-CN" sz="2400" dirty="0" err="1">
                <a:latin typeface="Times New Roman" pitchFamily="18" charset="0"/>
                <a:cs typeface="Times New Roman" pitchFamily="18" charset="0"/>
              </a:rPr>
              <a:t>V_pn</a:t>
            </a:r>
            <a:r>
              <a:rPr lang="zh-CN" altLang="zh-CN" sz="2400" dirty="0">
                <a:latin typeface="Times New Roman" pitchFamily="18" charset="0"/>
                <a:cs typeface="Times New Roman" pitchFamily="18" charset="0"/>
              </a:rPr>
              <a:t>的中止电压，</a:t>
            </a:r>
            <a:endParaRPr lang="en-US" altLang="zh-CN" sz="2400" dirty="0">
              <a:latin typeface="Times New Roman" pitchFamily="18" charset="0"/>
              <a:cs typeface="Times New Roman" pitchFamily="18" charset="0"/>
            </a:endParaRPr>
          </a:p>
          <a:p>
            <a:pPr hangingPunct="0">
              <a:lnSpc>
                <a:spcPct val="150000"/>
              </a:lnSpc>
              <a:defRPr/>
            </a:pPr>
            <a:r>
              <a:rPr lang="zh-CN" altLang="zh-CN" sz="2400" dirty="0">
                <a:latin typeface="Times New Roman" pitchFamily="18" charset="0"/>
                <a:cs typeface="Times New Roman" pitchFamily="18" charset="0"/>
              </a:rPr>
              <a:t>量纲单位在其右边选择。</a:t>
            </a:r>
            <a:endParaRPr lang="en-US" altLang="zh-CN" sz="2400" dirty="0">
              <a:latin typeface="Times New Roman" pitchFamily="18" charset="0"/>
              <a:cs typeface="Times New Roman" pitchFamily="18" charset="0"/>
            </a:endParaRPr>
          </a:p>
          <a:p>
            <a:pPr marL="342900" indent="-342900" hangingPunct="0">
              <a:lnSpc>
                <a:spcPct val="150000"/>
              </a:lnSpc>
              <a:buFont typeface="Wingdings" pitchFamily="2" charset="2"/>
              <a:buChar char="l"/>
              <a:defRPr/>
            </a:pPr>
            <a:r>
              <a:rPr lang="en-US" altLang="zh-CN" sz="2400" dirty="0">
                <a:latin typeface="Arial" charset="0"/>
              </a:rPr>
              <a:t>Increment</a:t>
            </a:r>
            <a:r>
              <a:rPr lang="zh-CN" altLang="zh-CN" sz="2400" dirty="0">
                <a:latin typeface="Arial" charset="0"/>
              </a:rPr>
              <a:t>扫描输入的增量，或者说是设置步长</a:t>
            </a:r>
            <a:endParaRPr lang="en-US" altLang="zh-CN" sz="2400" dirty="0">
              <a:latin typeface="Arial" charset="0"/>
            </a:endParaRPr>
          </a:p>
          <a:p>
            <a:pPr hangingPunct="0">
              <a:lnSpc>
                <a:spcPct val="150000"/>
              </a:lnSpc>
              <a:defRPr/>
            </a:pPr>
            <a:r>
              <a:rPr lang="zh-CN" altLang="zh-CN" sz="2400" dirty="0">
                <a:latin typeface="Arial" charset="0"/>
              </a:rPr>
              <a:t>长度。步长大小决定了图像曲线上测点的疏密。</a:t>
            </a:r>
          </a:p>
          <a:p>
            <a:pPr hangingPunct="0">
              <a:defRPr/>
            </a:pPr>
            <a:endParaRPr lang="zh-CN" altLang="zh-CN" sz="2400" dirty="0">
              <a:latin typeface="Times New Roman" pitchFamily="18" charset="0"/>
              <a:cs typeface="Times New Roman" pitchFamily="18" charset="0"/>
            </a:endParaRPr>
          </a:p>
        </p:txBody>
      </p:sp>
    </p:spTree>
    <p:extLst>
      <p:ext uri="{BB962C8B-B14F-4D97-AF65-F5344CB8AC3E}">
        <p14:creationId xmlns:p14="http://schemas.microsoft.com/office/powerpoint/2010/main" val="3649216191"/>
      </p:ext>
    </p:extLst>
  </p:cSld>
  <p:clrMapOvr>
    <a:masterClrMapping/>
  </p:clrMapOvr>
  <p:transition spd="med">
    <p:pull/>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5796" y="2177519"/>
            <a:ext cx="2076190" cy="3057143"/>
          </a:xfrm>
          <a:prstGeom prst="rect">
            <a:avLst/>
          </a:prstGeom>
        </p:spPr>
      </p:pic>
      <p:pic>
        <p:nvPicPr>
          <p:cNvPr id="3" name="图片 2"/>
          <p:cNvPicPr>
            <a:picLocks noChangeAspect="1"/>
          </p:cNvPicPr>
          <p:nvPr/>
        </p:nvPicPr>
        <p:blipFill>
          <a:blip r:embed="rId3"/>
          <a:stretch>
            <a:fillRect/>
          </a:stretch>
        </p:blipFill>
        <p:spPr>
          <a:xfrm>
            <a:off x="2219036" y="1245515"/>
            <a:ext cx="8585199" cy="5198242"/>
          </a:xfrm>
          <a:prstGeom prst="rect">
            <a:avLst/>
          </a:prstGeom>
        </p:spPr>
      </p:pic>
      <p:sp>
        <p:nvSpPr>
          <p:cNvPr id="4" name="内容占位符 2"/>
          <p:cNvSpPr txBox="1">
            <a:spLocks/>
          </p:cNvSpPr>
          <p:nvPr/>
        </p:nvSpPr>
        <p:spPr bwMode="auto">
          <a:xfrm>
            <a:off x="3838617" y="116882"/>
            <a:ext cx="6219783" cy="53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dirty="0" smtClean="0">
                <a:latin typeface="黑体" panose="02010609060101010101" pitchFamily="49" charset="-122"/>
                <a:ea typeface="黑体" panose="02010609060101010101" pitchFamily="49" charset="-122"/>
              </a:rPr>
              <a:t>伏安特性图示仪的使用举例</a:t>
            </a:r>
            <a:r>
              <a:rPr lang="en-US" altLang="zh-CN" dirty="0" smtClean="0">
                <a:latin typeface="黑体" panose="02010609060101010101" pitchFamily="49" charset="-122"/>
                <a:ea typeface="黑体" panose="02010609060101010101" pitchFamily="49" charset="-122"/>
              </a:rPr>
              <a:t>1</a:t>
            </a:r>
            <a:endParaRPr lang="zh-CN" altLang="en-US"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88546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0567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bwMode="auto">
          <a:xfrm>
            <a:off x="3589236" y="130738"/>
            <a:ext cx="4972874" cy="53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dirty="0" smtClean="0">
                <a:latin typeface="黑体" panose="02010609060101010101" pitchFamily="49" charset="-122"/>
                <a:ea typeface="黑体" panose="02010609060101010101" pitchFamily="49" charset="-122"/>
              </a:rPr>
              <a:t>附录一、</a:t>
            </a:r>
            <a:r>
              <a:rPr lang="en-US" altLang="zh-CN" dirty="0" smtClean="0">
                <a:latin typeface="黑体" panose="02010609060101010101" pitchFamily="49" charset="-122"/>
                <a:ea typeface="黑体" panose="02010609060101010101" pitchFamily="49" charset="-122"/>
              </a:rPr>
              <a:t>Multisim</a:t>
            </a:r>
            <a:r>
              <a:rPr lang="zh-CN" altLang="en-US" dirty="0" smtClean="0">
                <a:latin typeface="黑体" panose="02010609060101010101" pitchFamily="49" charset="-122"/>
                <a:ea typeface="黑体" panose="02010609060101010101" pitchFamily="49" charset="-122"/>
              </a:rPr>
              <a:t>软件的安装</a:t>
            </a:r>
          </a:p>
        </p:txBody>
      </p:sp>
      <p:pic>
        <p:nvPicPr>
          <p:cNvPr id="3" name="图片 2"/>
          <p:cNvPicPr>
            <a:picLocks noChangeAspect="1"/>
          </p:cNvPicPr>
          <p:nvPr/>
        </p:nvPicPr>
        <p:blipFill>
          <a:blip r:embed="rId2"/>
          <a:stretch>
            <a:fillRect/>
          </a:stretch>
        </p:blipFill>
        <p:spPr>
          <a:xfrm>
            <a:off x="554207" y="912311"/>
            <a:ext cx="7342857" cy="1209524"/>
          </a:xfrm>
          <a:prstGeom prst="rect">
            <a:avLst/>
          </a:prstGeom>
        </p:spPr>
      </p:pic>
      <p:sp>
        <p:nvSpPr>
          <p:cNvPr id="4" name="矩形 5"/>
          <p:cNvSpPr>
            <a:spLocks noChangeArrowheads="1"/>
          </p:cNvSpPr>
          <p:nvPr/>
        </p:nvSpPr>
        <p:spPr bwMode="auto">
          <a:xfrm>
            <a:off x="554207" y="2121835"/>
            <a:ext cx="5775528"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双击上面的那个应用文件</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5202102" y="1817244"/>
            <a:ext cx="3352381" cy="2142857"/>
          </a:xfrm>
          <a:prstGeom prst="rect">
            <a:avLst/>
          </a:prstGeom>
        </p:spPr>
      </p:pic>
      <p:sp>
        <p:nvSpPr>
          <p:cNvPr id="6" name="矩形 5"/>
          <p:cNvSpPr>
            <a:spLocks noChangeArrowheads="1"/>
          </p:cNvSpPr>
          <p:nvPr/>
        </p:nvSpPr>
        <p:spPr bwMode="auto">
          <a:xfrm>
            <a:off x="554207" y="2712658"/>
            <a:ext cx="3718128"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按上面的那个</a:t>
            </a:r>
            <a:r>
              <a:rPr lang="en-US" altLang="zh-CN"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Unzip</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钮，指定了一个解压的文件夹。</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5162700" y="4264692"/>
            <a:ext cx="3399410" cy="2262262"/>
          </a:xfrm>
          <a:prstGeom prst="rect">
            <a:avLst/>
          </a:prstGeom>
        </p:spPr>
      </p:pic>
      <p:sp>
        <p:nvSpPr>
          <p:cNvPr id="8" name="矩形 7"/>
          <p:cNvSpPr>
            <a:spLocks noChangeArrowheads="1"/>
          </p:cNvSpPr>
          <p:nvPr/>
        </p:nvSpPr>
        <p:spPr bwMode="auto">
          <a:xfrm>
            <a:off x="554207" y="5289928"/>
            <a:ext cx="3718128"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点钮“安装套件</a:t>
            </a:r>
            <a:r>
              <a:rPr lang="en-US" altLang="zh-CN"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208501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28826" y="996059"/>
            <a:ext cx="5542857" cy="4228571"/>
          </a:xfrm>
          <a:prstGeom prst="rect">
            <a:avLst/>
          </a:prstGeom>
        </p:spPr>
      </p:pic>
      <p:sp>
        <p:nvSpPr>
          <p:cNvPr id="3" name="矩形 2"/>
          <p:cNvSpPr>
            <a:spLocks noChangeArrowheads="1"/>
          </p:cNvSpPr>
          <p:nvPr/>
        </p:nvSpPr>
        <p:spPr bwMode="auto">
          <a:xfrm>
            <a:off x="2867916" y="5540349"/>
            <a:ext cx="5001466"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没有产品号，选那个评估板。</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6193829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55272" y="960776"/>
            <a:ext cx="6101713" cy="4706441"/>
          </a:xfrm>
          <a:prstGeom prst="rect">
            <a:avLst/>
          </a:prstGeom>
        </p:spPr>
      </p:pic>
      <p:sp>
        <p:nvSpPr>
          <p:cNvPr id="3" name="矩形 2"/>
          <p:cNvSpPr>
            <a:spLocks noChangeArrowheads="1"/>
          </p:cNvSpPr>
          <p:nvPr/>
        </p:nvSpPr>
        <p:spPr bwMode="auto">
          <a:xfrm>
            <a:off x="2905395" y="5812679"/>
            <a:ext cx="5001466"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一路“</a:t>
            </a:r>
            <a:r>
              <a:rPr lang="en-US" altLang="zh-CN"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Next</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”，来到接受协议。</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3716497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22765" y="1089917"/>
            <a:ext cx="6331526" cy="4902874"/>
          </a:xfrm>
          <a:prstGeom prst="rect">
            <a:avLst/>
          </a:prstGeom>
        </p:spPr>
      </p:pic>
      <p:sp>
        <p:nvSpPr>
          <p:cNvPr id="3" name="矩形 2"/>
          <p:cNvSpPr>
            <a:spLocks noChangeArrowheads="1"/>
          </p:cNvSpPr>
          <p:nvPr/>
        </p:nvSpPr>
        <p:spPr bwMode="auto">
          <a:xfrm>
            <a:off x="3856886" y="5992791"/>
            <a:ext cx="341390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执行“</a:t>
            </a:r>
            <a:r>
              <a:rPr lang="en-US" altLang="zh-CN"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Cancel</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563005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100945" y="1107067"/>
            <a:ext cx="2715620" cy="1618723"/>
          </a:xfrm>
          <a:prstGeom prst="rect">
            <a:avLst/>
          </a:prstGeom>
        </p:spPr>
      </p:pic>
      <p:pic>
        <p:nvPicPr>
          <p:cNvPr id="3" name="图片 2"/>
          <p:cNvPicPr>
            <a:picLocks noChangeAspect="1"/>
          </p:cNvPicPr>
          <p:nvPr/>
        </p:nvPicPr>
        <p:blipFill>
          <a:blip r:embed="rId3"/>
          <a:stretch>
            <a:fillRect/>
          </a:stretch>
        </p:blipFill>
        <p:spPr>
          <a:xfrm>
            <a:off x="7166498" y="1107067"/>
            <a:ext cx="3141284" cy="1618723"/>
          </a:xfrm>
          <a:prstGeom prst="rect">
            <a:avLst/>
          </a:prstGeom>
        </p:spPr>
      </p:pic>
      <p:sp>
        <p:nvSpPr>
          <p:cNvPr id="4" name="矩形 3"/>
          <p:cNvSpPr>
            <a:spLocks noChangeArrowheads="1"/>
          </p:cNvSpPr>
          <p:nvPr/>
        </p:nvSpPr>
        <p:spPr bwMode="auto">
          <a:xfrm>
            <a:off x="279647" y="1107067"/>
            <a:ext cx="3031588"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   在开始菜单里找到</a:t>
            </a:r>
            <a:r>
              <a:rPr lang="en-US" altLang="zh-CN"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Multisim 14.0</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，然后把它发送到桌面去。</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100945" y="3759951"/>
            <a:ext cx="7009524" cy="1723810"/>
          </a:xfrm>
          <a:prstGeom prst="rect">
            <a:avLst/>
          </a:prstGeom>
        </p:spPr>
      </p:pic>
      <p:sp>
        <p:nvSpPr>
          <p:cNvPr id="6" name="矩形 5"/>
          <p:cNvSpPr>
            <a:spLocks noChangeArrowheads="1"/>
          </p:cNvSpPr>
          <p:nvPr/>
        </p:nvSpPr>
        <p:spPr bwMode="auto">
          <a:xfrm>
            <a:off x="279647" y="4359573"/>
            <a:ext cx="3541650" cy="524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执行下面那个安装文件</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67285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矩形 6"/>
          <p:cNvSpPr>
            <a:spLocks noChangeArrowheads="1"/>
          </p:cNvSpPr>
          <p:nvPr/>
        </p:nvSpPr>
        <p:spPr bwMode="auto">
          <a:xfrm>
            <a:off x="201613" y="2156692"/>
            <a:ext cx="429101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4</a:t>
            </a:r>
            <a:r>
              <a:rPr lang="zh-CN" altLang="zh-CN" sz="2400" dirty="0"/>
              <a:t>）</a:t>
            </a:r>
            <a:r>
              <a:rPr lang="en-AU" altLang="zh-CN" sz="2400" dirty="0"/>
              <a:t>RLC</a:t>
            </a:r>
            <a:r>
              <a:rPr lang="zh-CN" altLang="zh-CN" sz="2400" dirty="0"/>
              <a:t>元器件</a:t>
            </a:r>
          </a:p>
          <a:p>
            <a:pPr eaLnBrk="1">
              <a:lnSpc>
                <a:spcPct val="150000"/>
              </a:lnSpc>
            </a:pPr>
            <a:r>
              <a:rPr lang="en-US" altLang="zh-CN" sz="2400" dirty="0"/>
              <a:t>       </a:t>
            </a:r>
            <a:r>
              <a:rPr lang="zh-CN" altLang="zh-CN" sz="2400" dirty="0"/>
              <a:t>按照放置</a:t>
            </a:r>
            <a:r>
              <a:rPr lang="zh-CN" altLang="en-US" sz="2400" dirty="0"/>
              <a:t>相同</a:t>
            </a:r>
            <a:r>
              <a:rPr lang="zh-CN" altLang="zh-CN" sz="2400" dirty="0"/>
              <a:t>的方法将</a:t>
            </a:r>
            <a:r>
              <a:rPr lang="zh-CN" altLang="en-US" sz="2400" dirty="0"/>
              <a:t>电路</a:t>
            </a:r>
            <a:r>
              <a:rPr lang="zh-CN" altLang="zh-CN" sz="2400" dirty="0"/>
              <a:t>中所需的元件和计数显示部分的芯片放置到工作台上。</a:t>
            </a:r>
          </a:p>
        </p:txBody>
      </p:sp>
      <p:sp>
        <p:nvSpPr>
          <p:cNvPr id="9" name="矩形 8"/>
          <p:cNvSpPr/>
          <p:nvPr/>
        </p:nvSpPr>
        <p:spPr>
          <a:xfrm>
            <a:off x="168275" y="801689"/>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19462" name="矩形 9"/>
          <p:cNvSpPr>
            <a:spLocks noChangeArrowheads="1"/>
          </p:cNvSpPr>
          <p:nvPr/>
        </p:nvSpPr>
        <p:spPr bwMode="auto">
          <a:xfrm>
            <a:off x="613931" y="1540309"/>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．放置元器件</a:t>
            </a:r>
          </a:p>
        </p:txBody>
      </p:sp>
      <p:pic>
        <p:nvPicPr>
          <p:cNvPr id="19463" name="Picture 2"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516" y="802123"/>
            <a:ext cx="7581900" cy="539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495771"/>
      </p:ext>
    </p:extLst>
  </p:cSld>
  <p:clrMapOvr>
    <a:masterClrMapping/>
  </p:clrMapOvr>
  <p:transition spd="med">
    <p:pull/>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92399" y="1236139"/>
            <a:ext cx="5790476" cy="866667"/>
          </a:xfrm>
          <a:prstGeom prst="rect">
            <a:avLst/>
          </a:prstGeom>
        </p:spPr>
      </p:pic>
      <p:sp>
        <p:nvSpPr>
          <p:cNvPr id="3" name="矩形 2"/>
          <p:cNvSpPr>
            <a:spLocks noChangeArrowheads="1"/>
          </p:cNvSpPr>
          <p:nvPr/>
        </p:nvSpPr>
        <p:spPr bwMode="auto">
          <a:xfrm>
            <a:off x="1108726" y="2206425"/>
            <a:ext cx="8824984"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压后的结果，如上图所示。先执行“</a:t>
            </a:r>
            <a:r>
              <a:rPr lang="en-US" altLang="zh-CN"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NI License Activator</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092399" y="3054459"/>
            <a:ext cx="4152381" cy="2047619"/>
          </a:xfrm>
          <a:prstGeom prst="rect">
            <a:avLst/>
          </a:prstGeom>
        </p:spPr>
      </p:pic>
      <p:sp>
        <p:nvSpPr>
          <p:cNvPr id="5" name="矩形 4"/>
          <p:cNvSpPr>
            <a:spLocks noChangeArrowheads="1"/>
          </p:cNvSpPr>
          <p:nvPr/>
        </p:nvSpPr>
        <p:spPr bwMode="auto">
          <a:xfrm>
            <a:off x="1108726" y="5429264"/>
            <a:ext cx="5319783"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每个都鼠标右键，选择</a:t>
            </a:r>
            <a:r>
              <a:rPr lang="en-US" altLang="zh-CN"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Activate…</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751248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417513" y="804031"/>
            <a:ext cx="10444451"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None/>
            </a:pP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将文件夹“</a:t>
            </a:r>
            <a:r>
              <a:rPr lang="zh-CN" altLang="en-US" sz="2400" dirty="0" smtClean="0"/>
              <a:t>Chinese-simplified</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”拷贝到下图的文件夹，以完成菜单汉化。</a:t>
            </a:r>
            <a:endParaRPr lang="zh-CN" altLang="en-US" sz="2400" dirty="0"/>
          </a:p>
        </p:txBody>
      </p:sp>
      <p:pic>
        <p:nvPicPr>
          <p:cNvPr id="4" name="图片 3"/>
          <p:cNvPicPr>
            <a:picLocks noChangeAspect="1"/>
          </p:cNvPicPr>
          <p:nvPr/>
        </p:nvPicPr>
        <p:blipFill>
          <a:blip r:embed="rId2"/>
          <a:stretch>
            <a:fillRect/>
          </a:stretch>
        </p:blipFill>
        <p:spPr>
          <a:xfrm>
            <a:off x="1325243" y="1499864"/>
            <a:ext cx="6438095" cy="1752381"/>
          </a:xfrm>
          <a:prstGeom prst="rect">
            <a:avLst/>
          </a:prstGeom>
        </p:spPr>
      </p:pic>
      <p:sp>
        <p:nvSpPr>
          <p:cNvPr id="5" name="矩形 4"/>
          <p:cNvSpPr>
            <a:spLocks noChangeArrowheads="1"/>
          </p:cNvSpPr>
          <p:nvPr/>
        </p:nvSpPr>
        <p:spPr bwMode="auto">
          <a:xfrm>
            <a:off x="637671" y="3375614"/>
            <a:ext cx="10418256"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None/>
            </a:pPr>
            <a:r>
              <a:rPr lang="zh-CN" altLang="en-US" sz="2400" dirty="0" smtClean="0"/>
              <a:t>在启动桌面的</a:t>
            </a:r>
            <a:r>
              <a:rPr lang="en-US" altLang="zh-CN" sz="2400" dirty="0" smtClean="0"/>
              <a:t>Multisim 14.0</a:t>
            </a:r>
            <a:r>
              <a:rPr lang="zh-CN" altLang="en-US" sz="2400" dirty="0" smtClean="0"/>
              <a:t>，出现以下界面，至此，安装、破解完成。</a:t>
            </a:r>
            <a:endParaRPr lang="zh-CN" altLang="en-US" sz="2400" dirty="0"/>
          </a:p>
        </p:txBody>
      </p:sp>
      <p:pic>
        <p:nvPicPr>
          <p:cNvPr id="6" name="图片 5"/>
          <p:cNvPicPr>
            <a:picLocks noChangeAspect="1"/>
          </p:cNvPicPr>
          <p:nvPr/>
        </p:nvPicPr>
        <p:blipFill>
          <a:blip r:embed="rId3"/>
          <a:stretch>
            <a:fillRect/>
          </a:stretch>
        </p:blipFill>
        <p:spPr>
          <a:xfrm>
            <a:off x="1325243" y="4216687"/>
            <a:ext cx="7009524" cy="2276190"/>
          </a:xfrm>
          <a:prstGeom prst="rect">
            <a:avLst/>
          </a:prstGeom>
        </p:spPr>
      </p:pic>
    </p:spTree>
    <p:extLst>
      <p:ext uri="{BB962C8B-B14F-4D97-AF65-F5344CB8AC3E}">
        <p14:creationId xmlns:p14="http://schemas.microsoft.com/office/powerpoint/2010/main" val="270345415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idx="4294967295"/>
          </p:nvPr>
        </p:nvSpPr>
        <p:spPr>
          <a:xfrm>
            <a:off x="215900" y="889000"/>
            <a:ext cx="2616200" cy="468313"/>
          </a:xfrm>
        </p:spPr>
        <p:txBody>
          <a:bodyPr/>
          <a:lstStyle/>
          <a:p>
            <a:pPr eaLnBrk="1" hangingPunct="1"/>
            <a:r>
              <a:rPr lang="zh-CN" altLang="en-US" sz="3200" b="1" dirty="0"/>
              <a:t>参考书目</a:t>
            </a:r>
          </a:p>
        </p:txBody>
      </p:sp>
      <p:sp>
        <p:nvSpPr>
          <p:cNvPr id="41989" name="Rectangle 3"/>
          <p:cNvSpPr>
            <a:spLocks noGrp="1" noChangeArrowheads="1"/>
          </p:cNvSpPr>
          <p:nvPr>
            <p:ph type="body" idx="4294967295"/>
          </p:nvPr>
        </p:nvSpPr>
        <p:spPr>
          <a:xfrm>
            <a:off x="215900" y="1470442"/>
            <a:ext cx="11746251" cy="4705506"/>
          </a:xfrm>
        </p:spPr>
        <p:txBody>
          <a:bodyPr/>
          <a:lstStyle/>
          <a:p>
            <a:pPr marL="457200" indent="-457200" eaLnBrk="1" hangingPunct="1">
              <a:lnSpc>
                <a:spcPct val="130000"/>
              </a:lnSpc>
              <a:spcBef>
                <a:spcPct val="0"/>
              </a:spcBef>
              <a:buAutoNum type="arabicPeriod"/>
            </a:pPr>
            <a:r>
              <a:rPr lang="zh-CN" altLang="en-US" sz="2400" smtClean="0">
                <a:latin typeface="Times New Roman" panose="02020603050405020304" pitchFamily="18" charset="0"/>
              </a:rPr>
              <a:t>张新喜</a:t>
            </a:r>
            <a:r>
              <a:rPr lang="zh-CN" altLang="en-US" sz="2400" dirty="0" smtClean="0">
                <a:latin typeface="Times New Roman" panose="02020603050405020304" pitchFamily="18" charset="0"/>
              </a:rPr>
              <a:t>编</a:t>
            </a:r>
            <a:r>
              <a:rPr lang="en-US" altLang="zh-CN" sz="2400" dirty="0" smtClean="0">
                <a:latin typeface="Times New Roman" panose="02020603050405020304" pitchFamily="18" charset="0"/>
              </a:rPr>
              <a:t>. Multisim 14</a:t>
            </a:r>
            <a:r>
              <a:rPr lang="zh-CN" altLang="en-US" sz="2400" dirty="0" smtClean="0">
                <a:latin typeface="Times New Roman" panose="02020603050405020304" pitchFamily="18" charset="0"/>
              </a:rPr>
              <a:t>电子系统仿真与设计</a:t>
            </a:r>
            <a:r>
              <a:rPr lang="en-US" altLang="zh-CN" sz="2400" dirty="0" smtClean="0">
                <a:latin typeface="Times New Roman" panose="02020603050405020304" pitchFamily="18" charset="0"/>
              </a:rPr>
              <a:t>(</a:t>
            </a:r>
            <a:r>
              <a:rPr lang="zh-CN" altLang="en-US" sz="2400" dirty="0" smtClean="0">
                <a:latin typeface="Times New Roman" panose="02020603050405020304" pitchFamily="18" charset="0"/>
              </a:rPr>
              <a:t>第二版</a:t>
            </a:r>
            <a:r>
              <a:rPr lang="en-US" altLang="zh-CN" sz="2400" dirty="0">
                <a:latin typeface="Times New Roman" panose="02020603050405020304" pitchFamily="18" charset="0"/>
              </a:rPr>
              <a:t>) </a:t>
            </a:r>
            <a:r>
              <a:rPr lang="zh-CN" altLang="en-US" sz="2400" dirty="0">
                <a:latin typeface="Times New Roman" panose="02020603050405020304" pitchFamily="18" charset="0"/>
              </a:rPr>
              <a:t>。</a:t>
            </a:r>
            <a:r>
              <a:rPr lang="zh-CN" altLang="en-US" sz="2400" dirty="0" smtClean="0">
                <a:latin typeface="Times New Roman" panose="02020603050405020304" pitchFamily="18" charset="0"/>
              </a:rPr>
              <a:t>北京：机械工业出版，</a:t>
            </a:r>
            <a:r>
              <a:rPr lang="en-US" altLang="zh-CN" sz="2400" dirty="0" smtClean="0">
                <a:latin typeface="Times New Roman" panose="02020603050405020304" pitchFamily="18" charset="0"/>
              </a:rPr>
              <a:t>2017</a:t>
            </a:r>
          </a:p>
          <a:p>
            <a:pPr marL="0" indent="0" eaLnBrk="1" hangingPunct="1">
              <a:lnSpc>
                <a:spcPct val="130000"/>
              </a:lnSpc>
              <a:buNone/>
            </a:pPr>
            <a:endParaRPr lang="en-US" altLang="zh-CN" sz="2400" dirty="0">
              <a:latin typeface="Times New Roman" panose="02020603050405020304" pitchFamily="18" charset="0"/>
            </a:endParaRPr>
          </a:p>
        </p:txBody>
      </p:sp>
    </p:spTree>
    <p:extLst>
      <p:ext uri="{BB962C8B-B14F-4D97-AF65-F5344CB8AC3E}">
        <p14:creationId xmlns:p14="http://schemas.microsoft.com/office/powerpoint/2010/main" val="255849605"/>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491708" y="2461214"/>
            <a:ext cx="3878910" cy="117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None/>
            </a:pPr>
            <a:r>
              <a:rPr lang="en-US" altLang="zh-CN" sz="5400" dirty="0" smtClean="0"/>
              <a:t>The  END</a:t>
            </a:r>
            <a:endParaRPr lang="zh-CN" altLang="en-US" sz="5400" dirty="0"/>
          </a:p>
        </p:txBody>
      </p:sp>
    </p:spTree>
    <p:extLst>
      <p:ext uri="{BB962C8B-B14F-4D97-AF65-F5344CB8AC3E}">
        <p14:creationId xmlns:p14="http://schemas.microsoft.com/office/powerpoint/2010/main" val="2038789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矩形 6"/>
          <p:cNvSpPr>
            <a:spLocks noChangeArrowheads="1"/>
          </p:cNvSpPr>
          <p:nvPr/>
        </p:nvSpPr>
        <p:spPr bwMode="auto">
          <a:xfrm>
            <a:off x="755795" y="2058843"/>
            <a:ext cx="10553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5</a:t>
            </a:r>
            <a:r>
              <a:rPr lang="zh-CN" altLang="zh-CN" sz="2400" dirty="0"/>
              <a:t>）元器件旋转</a:t>
            </a:r>
          </a:p>
          <a:p>
            <a:pPr eaLnBrk="1">
              <a:lnSpc>
                <a:spcPct val="150000"/>
              </a:lnSpc>
            </a:pPr>
            <a:r>
              <a:rPr lang="en-US" altLang="zh-CN" sz="2400" dirty="0"/>
              <a:t>       </a:t>
            </a:r>
            <a:r>
              <a:rPr lang="zh-CN" altLang="zh-CN" sz="2400" dirty="0"/>
              <a:t>以</a:t>
            </a:r>
            <a:r>
              <a:rPr lang="en-AU" altLang="zh-CN" sz="2400" dirty="0"/>
              <a:t>SPDT</a:t>
            </a:r>
            <a:r>
              <a:rPr lang="zh-CN" altLang="zh-CN" sz="2400" dirty="0"/>
              <a:t>为例，首先用鼠标选中</a:t>
            </a:r>
            <a:r>
              <a:rPr lang="en-AU" altLang="zh-CN" sz="2400" dirty="0"/>
              <a:t>SPDT</a:t>
            </a:r>
            <a:r>
              <a:rPr lang="zh-CN" altLang="zh-CN" sz="2400" dirty="0"/>
              <a:t>，然后按住〈</a:t>
            </a:r>
            <a:r>
              <a:rPr lang="en-AU" altLang="zh-CN" sz="2400" dirty="0"/>
              <a:t>Ctrl</a:t>
            </a:r>
            <a:r>
              <a:rPr lang="zh-CN" altLang="zh-CN" sz="2400" dirty="0"/>
              <a:t>〉键，单击〈</a:t>
            </a:r>
            <a:r>
              <a:rPr lang="en-AU" altLang="zh-CN" sz="2400" dirty="0"/>
              <a:t>R</a:t>
            </a:r>
            <a:r>
              <a:rPr lang="zh-CN" altLang="zh-CN" sz="2400" dirty="0"/>
              <a:t>〉键一次，顺时针旋转元器件</a:t>
            </a:r>
            <a:r>
              <a:rPr lang="en-AU" altLang="zh-CN" sz="2400" dirty="0"/>
              <a:t>90</a:t>
            </a:r>
            <a:r>
              <a:rPr lang="zh-CN" altLang="zh-CN" sz="2400" dirty="0"/>
              <a:t>°</a:t>
            </a:r>
            <a:r>
              <a:rPr lang="zh-CN" altLang="en-US" sz="2400" dirty="0"/>
              <a:t>，</a:t>
            </a:r>
            <a:r>
              <a:rPr lang="zh-CN" altLang="zh-CN" sz="2400" dirty="0"/>
              <a:t>单击〈</a:t>
            </a:r>
            <a:r>
              <a:rPr lang="en-AU" altLang="zh-CN" sz="2400" dirty="0"/>
              <a:t>R</a:t>
            </a:r>
            <a:r>
              <a:rPr lang="zh-CN" altLang="zh-CN" sz="2400" dirty="0"/>
              <a:t>〉键两次，元器件旋转了</a:t>
            </a:r>
            <a:r>
              <a:rPr lang="en-AU" altLang="zh-CN" sz="2400" dirty="0"/>
              <a:t>180</a:t>
            </a:r>
            <a:r>
              <a:rPr lang="zh-CN" altLang="zh-CN" sz="2400" dirty="0"/>
              <a:t>°，以此类推。另有一种操作是用鼠标右键单击要改变方向的元器件，在弹出菜单中，选择不同的翻转命令即可实现不同角度的旋转</a:t>
            </a:r>
            <a:r>
              <a:rPr lang="zh-CN" altLang="zh-CN" sz="2400" dirty="0" smtClean="0"/>
              <a:t>。按住</a:t>
            </a:r>
            <a:r>
              <a:rPr lang="zh-CN" altLang="zh-CN" sz="2400" dirty="0"/>
              <a:t>〈</a:t>
            </a:r>
            <a:r>
              <a:rPr lang="en-AU" altLang="zh-CN" sz="2400" dirty="0"/>
              <a:t>Ctrl</a:t>
            </a:r>
            <a:r>
              <a:rPr lang="zh-CN" altLang="zh-CN" sz="2400" dirty="0"/>
              <a:t>＋</a:t>
            </a:r>
            <a:r>
              <a:rPr lang="en-AU" altLang="zh-CN" sz="2400" dirty="0"/>
              <a:t>Shift</a:t>
            </a:r>
            <a:r>
              <a:rPr lang="zh-CN" altLang="zh-CN" sz="2400" dirty="0"/>
              <a:t>〉组合键后，再按〈</a:t>
            </a:r>
            <a:r>
              <a:rPr lang="en-AU" altLang="zh-CN" sz="2400" dirty="0"/>
              <a:t>R</a:t>
            </a:r>
            <a:r>
              <a:rPr lang="zh-CN" altLang="zh-CN" sz="2400" dirty="0"/>
              <a:t>〉键一次，元器件逆时针旋转</a:t>
            </a:r>
            <a:r>
              <a:rPr lang="en-AU" altLang="zh-CN" sz="2400" dirty="0"/>
              <a:t>90</a:t>
            </a:r>
            <a:r>
              <a:rPr lang="zh-CN" altLang="zh-CN" sz="2400" dirty="0"/>
              <a:t>°。</a:t>
            </a:r>
          </a:p>
        </p:txBody>
      </p:sp>
      <p:sp>
        <p:nvSpPr>
          <p:cNvPr id="9" name="矩形 8"/>
          <p:cNvSpPr/>
          <p:nvPr/>
        </p:nvSpPr>
        <p:spPr>
          <a:xfrm>
            <a:off x="193963" y="781699"/>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20486" name="矩形 9"/>
          <p:cNvSpPr>
            <a:spLocks noChangeArrowheads="1"/>
          </p:cNvSpPr>
          <p:nvPr/>
        </p:nvSpPr>
        <p:spPr bwMode="auto">
          <a:xfrm>
            <a:off x="1122796" y="1596880"/>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．放置元器件</a:t>
            </a:r>
          </a:p>
        </p:txBody>
      </p:sp>
    </p:spTree>
    <p:extLst>
      <p:ext uri="{BB962C8B-B14F-4D97-AF65-F5344CB8AC3E}">
        <p14:creationId xmlns:p14="http://schemas.microsoft.com/office/powerpoint/2010/main" val="56437966"/>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9089" y="1021220"/>
            <a:ext cx="3562583" cy="5593788"/>
          </a:xfrm>
          <a:prstGeom prst="rect">
            <a:avLst/>
          </a:prstGeom>
        </p:spPr>
      </p:pic>
      <p:sp>
        <p:nvSpPr>
          <p:cNvPr id="3" name="矩形 6"/>
          <p:cNvSpPr>
            <a:spLocks noChangeArrowheads="1"/>
          </p:cNvSpPr>
          <p:nvPr/>
        </p:nvSpPr>
        <p:spPr bwMode="auto">
          <a:xfrm>
            <a:off x="4655127" y="1021220"/>
            <a:ext cx="639113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5</a:t>
            </a:r>
            <a:r>
              <a:rPr lang="zh-CN" altLang="zh-CN" sz="2400" dirty="0"/>
              <a:t>）元器件旋转</a:t>
            </a:r>
          </a:p>
          <a:p>
            <a:pPr eaLnBrk="1">
              <a:lnSpc>
                <a:spcPct val="150000"/>
              </a:lnSpc>
            </a:pPr>
            <a:r>
              <a:rPr lang="en-US" altLang="zh-CN" sz="2400" dirty="0" smtClean="0"/>
              <a:t>        </a:t>
            </a:r>
            <a:r>
              <a:rPr lang="zh-CN" altLang="en-US" sz="2400" dirty="0" smtClean="0"/>
              <a:t>或者点击鼠标右键，显示如图界面，可以实现“水平翻转”、“垂直翻转”、“顺时针旋转</a:t>
            </a:r>
            <a:r>
              <a:rPr lang="en-US" altLang="zh-CN" sz="2400" dirty="0" smtClean="0"/>
              <a:t>90</a:t>
            </a:r>
            <a:r>
              <a:rPr lang="zh-CN" altLang="en-US" sz="2400" dirty="0" smtClean="0"/>
              <a:t>度”、“逆时针旋转</a:t>
            </a:r>
            <a:r>
              <a:rPr lang="en-US" altLang="zh-CN" sz="2400" dirty="0" smtClean="0"/>
              <a:t>90</a:t>
            </a:r>
            <a:r>
              <a:rPr lang="zh-CN" altLang="en-US" sz="2400" dirty="0" smtClean="0"/>
              <a:t>度”</a:t>
            </a:r>
            <a:r>
              <a:rPr lang="zh-CN" altLang="zh-CN" sz="2400" dirty="0" smtClean="0"/>
              <a:t>。</a:t>
            </a:r>
            <a:endParaRPr lang="zh-CN" altLang="zh-CN" sz="2400" dirty="0"/>
          </a:p>
        </p:txBody>
      </p:sp>
    </p:spTree>
    <p:extLst>
      <p:ext uri="{BB962C8B-B14F-4D97-AF65-F5344CB8AC3E}">
        <p14:creationId xmlns:p14="http://schemas.microsoft.com/office/powerpoint/2010/main" val="37164341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矩形 6"/>
          <p:cNvSpPr>
            <a:spLocks noChangeArrowheads="1"/>
          </p:cNvSpPr>
          <p:nvPr/>
        </p:nvSpPr>
        <p:spPr bwMode="auto">
          <a:xfrm>
            <a:off x="658813" y="2155825"/>
            <a:ext cx="6176962"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a:latin typeface="宋体" panose="02010600030101010101" pitchFamily="2" charset="-122"/>
              </a:rPr>
              <a:t> </a:t>
            </a:r>
            <a:r>
              <a:rPr lang="zh-CN" altLang="zh-CN" sz="2400"/>
              <a:t>（</a:t>
            </a:r>
            <a:r>
              <a:rPr lang="en-AU" altLang="zh-CN" sz="2400"/>
              <a:t>6</a:t>
            </a:r>
            <a:r>
              <a:rPr lang="zh-CN" altLang="zh-CN" sz="2400"/>
              <a:t>）元器件参数设置</a:t>
            </a:r>
          </a:p>
          <a:p>
            <a:pPr eaLnBrk="1">
              <a:lnSpc>
                <a:spcPct val="150000"/>
              </a:lnSpc>
            </a:pPr>
            <a:r>
              <a:rPr lang="en-US" altLang="zh-CN" sz="2400"/>
              <a:t>       </a:t>
            </a:r>
            <a:r>
              <a:rPr lang="zh-CN" altLang="zh-CN" sz="2400"/>
              <a:t>选中交流信号源，双击鼠标左键，系统弹出“</a:t>
            </a:r>
            <a:r>
              <a:rPr lang="en-AU" altLang="zh-CN" sz="2400"/>
              <a:t>AC_POWER</a:t>
            </a:r>
            <a:r>
              <a:rPr lang="zh-CN" altLang="zh-CN" sz="2400"/>
              <a:t>”对话框，可以对交流信号源电压、频率、相位等</a:t>
            </a:r>
            <a:r>
              <a:rPr lang="en-AU" altLang="zh-CN" sz="2400"/>
              <a:t>13</a:t>
            </a:r>
            <a:r>
              <a:rPr lang="zh-CN" altLang="zh-CN" sz="2400"/>
              <a:t>项参数进行设置，本例中要求交流信号源输出电压值由原来的</a:t>
            </a:r>
            <a:r>
              <a:rPr lang="en-AU" altLang="zh-CN" sz="2400"/>
              <a:t>120V</a:t>
            </a:r>
            <a:r>
              <a:rPr lang="zh-CN" altLang="zh-CN" sz="2400"/>
              <a:t>改变为</a:t>
            </a:r>
            <a:r>
              <a:rPr lang="en-AU" altLang="zh-CN" sz="2400"/>
              <a:t>0.2V</a:t>
            </a:r>
            <a:r>
              <a:rPr lang="zh-CN" altLang="zh-CN" sz="2400"/>
              <a:t>，频率由原来的</a:t>
            </a:r>
            <a:r>
              <a:rPr lang="en-AU" altLang="zh-CN" sz="2400"/>
              <a:t>1Hz</a:t>
            </a:r>
            <a:r>
              <a:rPr lang="zh-CN" altLang="zh-CN" sz="2400"/>
              <a:t>改变为</a:t>
            </a:r>
            <a:r>
              <a:rPr lang="en-AU" altLang="zh-CN" sz="2400"/>
              <a:t>1kHz</a:t>
            </a:r>
            <a:r>
              <a:rPr lang="zh-CN" altLang="zh-CN" sz="2400"/>
              <a:t>，改变后单击“</a:t>
            </a:r>
            <a:r>
              <a:rPr lang="en-AU" altLang="zh-CN" sz="2400"/>
              <a:t>OK</a:t>
            </a:r>
            <a:r>
              <a:rPr lang="zh-CN" altLang="zh-CN" sz="2400"/>
              <a:t>”按钮。</a:t>
            </a:r>
          </a:p>
        </p:txBody>
      </p:sp>
      <p:sp>
        <p:nvSpPr>
          <p:cNvPr id="9" name="矩形 8"/>
          <p:cNvSpPr/>
          <p:nvPr/>
        </p:nvSpPr>
        <p:spPr>
          <a:xfrm>
            <a:off x="252412" y="878681"/>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21510" name="矩形 9"/>
          <p:cNvSpPr>
            <a:spLocks noChangeArrowheads="1"/>
          </p:cNvSpPr>
          <p:nvPr/>
        </p:nvSpPr>
        <p:spPr bwMode="auto">
          <a:xfrm>
            <a:off x="984250" y="1693862"/>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．放置元器件</a:t>
            </a:r>
          </a:p>
        </p:txBody>
      </p:sp>
      <p:pic>
        <p:nvPicPr>
          <p:cNvPr id="21511" name="Picture 2" descr="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588" y="419100"/>
            <a:ext cx="4621212" cy="625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10891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矩形 6"/>
          <p:cNvSpPr>
            <a:spLocks noChangeArrowheads="1"/>
          </p:cNvSpPr>
          <p:nvPr/>
        </p:nvSpPr>
        <p:spPr bwMode="auto">
          <a:xfrm>
            <a:off x="561830" y="2288743"/>
            <a:ext cx="106140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7</a:t>
            </a:r>
            <a:r>
              <a:rPr lang="zh-CN" altLang="zh-CN" sz="2400" dirty="0"/>
              <a:t>）元器件的</a:t>
            </a:r>
            <a:r>
              <a:rPr lang="en-AU" altLang="zh-CN" sz="2400" dirty="0" err="1"/>
              <a:t>RefDes</a:t>
            </a:r>
            <a:endParaRPr lang="zh-CN" altLang="zh-CN" sz="2400" dirty="0"/>
          </a:p>
          <a:p>
            <a:pPr eaLnBrk="1">
              <a:lnSpc>
                <a:spcPct val="150000"/>
              </a:lnSpc>
            </a:pPr>
            <a:r>
              <a:rPr lang="zh-CN" altLang="en-US" sz="2400" dirty="0"/>
              <a:t>       各</a:t>
            </a:r>
            <a:r>
              <a:rPr lang="zh-CN" altLang="zh-CN" sz="2400" dirty="0"/>
              <a:t>元器件的</a:t>
            </a:r>
            <a:r>
              <a:rPr lang="en-AU" altLang="zh-CN" sz="2400" dirty="0" err="1"/>
              <a:t>RefDes</a:t>
            </a:r>
            <a:r>
              <a:rPr lang="zh-CN" altLang="zh-CN" sz="2400" dirty="0"/>
              <a:t>参考序列号“</a:t>
            </a:r>
            <a:r>
              <a:rPr lang="en-AU" altLang="zh-CN" sz="2400" dirty="0"/>
              <a:t>U1</a:t>
            </a:r>
            <a:r>
              <a:rPr lang="zh-CN" altLang="zh-CN" sz="2400" dirty="0"/>
              <a:t>”、“</a:t>
            </a:r>
            <a:r>
              <a:rPr lang="en-AU" altLang="zh-CN" sz="2400" dirty="0"/>
              <a:t>U2</a:t>
            </a:r>
            <a:r>
              <a:rPr lang="zh-CN" altLang="zh-CN" sz="2400" dirty="0"/>
              <a:t>”、…是按选取元器件放置到工作区的先后顺序自动生成的</a:t>
            </a:r>
            <a:r>
              <a:rPr lang="zh-CN" altLang="en-US" sz="2400" dirty="0"/>
              <a:t>。</a:t>
            </a:r>
            <a:endParaRPr lang="zh-CN" altLang="zh-CN" sz="2400" dirty="0"/>
          </a:p>
        </p:txBody>
      </p:sp>
      <p:sp>
        <p:nvSpPr>
          <p:cNvPr id="22534" name="矩形 9"/>
          <p:cNvSpPr>
            <a:spLocks noChangeArrowheads="1"/>
          </p:cNvSpPr>
          <p:nvPr/>
        </p:nvSpPr>
        <p:spPr bwMode="auto">
          <a:xfrm>
            <a:off x="942686" y="1826780"/>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a:latin typeface="微软雅黑" panose="020B0503020204020204" pitchFamily="34" charset="-122"/>
                <a:ea typeface="微软雅黑" panose="020B0503020204020204" pitchFamily="34" charset="-122"/>
              </a:rPr>
              <a:t>2</a:t>
            </a:r>
            <a:r>
              <a:rPr lang="zh-CN" altLang="zh-CN" sz="2400">
                <a:latin typeface="微软雅黑" panose="020B0503020204020204" pitchFamily="34" charset="-122"/>
                <a:ea typeface="微软雅黑" panose="020B0503020204020204" pitchFamily="34" charset="-122"/>
              </a:rPr>
              <a:t>．放置元器件</a:t>
            </a:r>
          </a:p>
        </p:txBody>
      </p:sp>
      <p:sp>
        <p:nvSpPr>
          <p:cNvPr id="5" name="矩形 4"/>
          <p:cNvSpPr/>
          <p:nvPr/>
        </p:nvSpPr>
        <p:spPr>
          <a:xfrm>
            <a:off x="160627" y="904443"/>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Tree>
    <p:extLst>
      <p:ext uri="{BB962C8B-B14F-4D97-AF65-F5344CB8AC3E}">
        <p14:creationId xmlns:p14="http://schemas.microsoft.com/office/powerpoint/2010/main" val="4280126645"/>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矩形 9"/>
          <p:cNvSpPr>
            <a:spLocks noChangeArrowheads="1"/>
          </p:cNvSpPr>
          <p:nvPr/>
        </p:nvSpPr>
        <p:spPr bwMode="auto">
          <a:xfrm>
            <a:off x="703118" y="2395682"/>
            <a:ext cx="104679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AU" altLang="zh-CN" sz="2400" dirty="0"/>
              <a:t>8</a:t>
            </a:r>
            <a:r>
              <a:rPr lang="zh-CN" altLang="zh-CN" sz="2400" dirty="0"/>
              <a:t>）复制元器件</a:t>
            </a:r>
          </a:p>
          <a:p>
            <a:pPr eaLnBrk="1">
              <a:lnSpc>
                <a:spcPct val="150000"/>
              </a:lnSpc>
            </a:pPr>
            <a:r>
              <a:rPr lang="en-US" altLang="zh-CN" sz="2400" dirty="0"/>
              <a:t>       </a:t>
            </a:r>
            <a:r>
              <a:rPr lang="zh-CN" altLang="zh-CN" sz="2400" dirty="0"/>
              <a:t>放置相同元器件时，可以先选中要复制的元器件，选择“</a:t>
            </a:r>
            <a:r>
              <a:rPr lang="en-AU" altLang="zh-CN" sz="2400" dirty="0"/>
              <a:t>Edit</a:t>
            </a:r>
            <a:r>
              <a:rPr lang="zh-CN" altLang="zh-CN" sz="2400" dirty="0"/>
              <a:t>”→“</a:t>
            </a:r>
            <a:r>
              <a:rPr lang="en-AU" altLang="zh-CN" sz="2400" dirty="0"/>
              <a:t>Copy</a:t>
            </a:r>
            <a:r>
              <a:rPr lang="zh-CN" altLang="zh-CN" sz="2400" dirty="0"/>
              <a:t>”命令，然后再用“</a:t>
            </a:r>
            <a:r>
              <a:rPr lang="en-AU" altLang="zh-CN" sz="2400" dirty="0"/>
              <a:t>Edit</a:t>
            </a:r>
            <a:r>
              <a:rPr lang="zh-CN" altLang="zh-CN" sz="2400" dirty="0"/>
              <a:t>”→“</a:t>
            </a:r>
            <a:r>
              <a:rPr lang="en-AU" altLang="zh-CN" sz="2400" dirty="0"/>
              <a:t>Paste</a:t>
            </a:r>
            <a:r>
              <a:rPr lang="zh-CN" altLang="zh-CN" sz="2400" dirty="0"/>
              <a:t>”命令</a:t>
            </a:r>
            <a:r>
              <a:rPr lang="zh-CN" altLang="en-US" sz="2400" dirty="0"/>
              <a:t>，</a:t>
            </a:r>
            <a:r>
              <a:rPr lang="zh-CN" altLang="zh-CN" sz="2400" dirty="0"/>
              <a:t>同样也</a:t>
            </a:r>
            <a:r>
              <a:rPr lang="zh-CN" altLang="zh-CN" sz="2400" dirty="0" smtClean="0"/>
              <a:t>可以</a:t>
            </a:r>
            <a:r>
              <a:rPr lang="zh-CN" altLang="en-US" sz="2400" dirty="0" smtClean="0"/>
              <a:t>用鼠标框选后“</a:t>
            </a:r>
            <a:r>
              <a:rPr lang="en-US" altLang="zh-CN" sz="2400" dirty="0" err="1" smtClean="0"/>
              <a:t>Ctrl+C</a:t>
            </a:r>
            <a:r>
              <a:rPr lang="zh-CN" altLang="en-US" sz="2400" dirty="0" smtClean="0"/>
              <a:t>”</a:t>
            </a:r>
            <a:r>
              <a:rPr lang="zh-CN" altLang="en-US" sz="2400" dirty="0"/>
              <a:t>然后</a:t>
            </a:r>
            <a:r>
              <a:rPr lang="zh-CN" altLang="en-US" sz="2400" dirty="0" smtClean="0"/>
              <a:t>“</a:t>
            </a:r>
            <a:r>
              <a:rPr lang="en-US" altLang="zh-CN" sz="2400" dirty="0" err="1" smtClean="0"/>
              <a:t>Ctrl+V</a:t>
            </a:r>
            <a:r>
              <a:rPr lang="zh-CN" altLang="en-US" sz="2400" dirty="0" smtClean="0"/>
              <a:t>”</a:t>
            </a:r>
            <a:r>
              <a:rPr lang="zh-CN" altLang="zh-CN" sz="2400" dirty="0" smtClean="0"/>
              <a:t>。</a:t>
            </a:r>
            <a:r>
              <a:rPr lang="en-US" altLang="zh-CN" sz="2400" dirty="0" smtClean="0"/>
              <a:t>                     </a:t>
            </a:r>
            <a:endParaRPr lang="zh-CN" altLang="zh-CN" sz="2400" dirty="0"/>
          </a:p>
        </p:txBody>
      </p:sp>
      <p:sp>
        <p:nvSpPr>
          <p:cNvPr id="23558" name="矩形 9"/>
          <p:cNvSpPr>
            <a:spLocks noChangeArrowheads="1"/>
          </p:cNvSpPr>
          <p:nvPr/>
        </p:nvSpPr>
        <p:spPr bwMode="auto">
          <a:xfrm>
            <a:off x="887268" y="1757507"/>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a:latin typeface="微软雅黑" panose="020B0503020204020204" pitchFamily="34" charset="-122"/>
                <a:ea typeface="微软雅黑" panose="020B0503020204020204" pitchFamily="34" charset="-122"/>
              </a:rPr>
              <a:t>2</a:t>
            </a:r>
            <a:r>
              <a:rPr lang="zh-CN" altLang="zh-CN" sz="2400">
                <a:latin typeface="微软雅黑" panose="020B0503020204020204" pitchFamily="34" charset="-122"/>
                <a:ea typeface="微软雅黑" panose="020B0503020204020204" pitchFamily="34" charset="-122"/>
              </a:rPr>
              <a:t>．放置元器件</a:t>
            </a:r>
          </a:p>
        </p:txBody>
      </p:sp>
      <p:sp>
        <p:nvSpPr>
          <p:cNvPr id="5" name="矩形 4"/>
          <p:cNvSpPr/>
          <p:nvPr/>
        </p:nvSpPr>
        <p:spPr>
          <a:xfrm>
            <a:off x="784081" y="990745"/>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Tree>
    <p:extLst>
      <p:ext uri="{BB962C8B-B14F-4D97-AF65-F5344CB8AC3E}">
        <p14:creationId xmlns:p14="http://schemas.microsoft.com/office/powerpoint/2010/main" val="124543910"/>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矩形 9"/>
          <p:cNvSpPr>
            <a:spLocks noChangeArrowheads="1"/>
          </p:cNvSpPr>
          <p:nvPr/>
        </p:nvSpPr>
        <p:spPr bwMode="auto">
          <a:xfrm>
            <a:off x="564573" y="2437246"/>
            <a:ext cx="104679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a:t>（</a:t>
            </a:r>
            <a:r>
              <a:rPr lang="en-AU" altLang="zh-CN" sz="2400"/>
              <a:t>1</a:t>
            </a:r>
            <a:r>
              <a:rPr lang="zh-CN" altLang="zh-CN" sz="2400"/>
              <a:t>）</a:t>
            </a:r>
            <a:r>
              <a:rPr lang="en-AU" altLang="zh-CN" sz="2400"/>
              <a:t> </a:t>
            </a:r>
            <a:r>
              <a:rPr lang="zh-CN" altLang="zh-CN" sz="2400"/>
              <a:t>（十字形）鼠标</a:t>
            </a:r>
          </a:p>
          <a:p>
            <a:pPr eaLnBrk="1">
              <a:lnSpc>
                <a:spcPct val="150000"/>
              </a:lnSpc>
            </a:pPr>
            <a:r>
              <a:rPr lang="en-US" altLang="zh-CN" sz="2400"/>
              <a:t>        </a:t>
            </a:r>
            <a:r>
              <a:rPr lang="zh-CN" altLang="zh-CN" sz="2400"/>
              <a:t>当鼠标箭头移近元器件引脚或仪器接线柱时，鼠标箭头自动变为十字形，移动鼠标使</a:t>
            </a:r>
            <a:r>
              <a:rPr lang="zh-CN" altLang="en-US" sz="2400"/>
              <a:t>十字形</a:t>
            </a:r>
            <a:r>
              <a:rPr lang="zh-CN" altLang="zh-CN" sz="2400"/>
              <a:t>对准要接线引脚，单击鼠标则此引脚就连上线了，也就是连线的起始点</a:t>
            </a:r>
            <a:r>
              <a:rPr lang="zh-CN" altLang="en-US" sz="2400"/>
              <a:t>，</a:t>
            </a:r>
            <a:r>
              <a:rPr lang="zh-CN" altLang="zh-CN" sz="2400"/>
              <a:t>此时移动鼠标使</a:t>
            </a:r>
            <a:r>
              <a:rPr lang="zh-CN" altLang="en-US" sz="2400"/>
              <a:t>十字形</a:t>
            </a:r>
            <a:r>
              <a:rPr lang="zh-CN" altLang="zh-CN" sz="2400"/>
              <a:t>移动到要连接的线的另一端，再单击鼠标左键，则一条电路连线就完成了。</a:t>
            </a:r>
          </a:p>
        </p:txBody>
      </p:sp>
      <p:sp>
        <p:nvSpPr>
          <p:cNvPr id="24582" name="矩形 9"/>
          <p:cNvSpPr>
            <a:spLocks noChangeArrowheads="1"/>
          </p:cNvSpPr>
          <p:nvPr/>
        </p:nvSpPr>
        <p:spPr bwMode="auto">
          <a:xfrm>
            <a:off x="748723" y="1799071"/>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a:latin typeface="微软雅黑" panose="020B0503020204020204" pitchFamily="34" charset="-122"/>
                <a:ea typeface="微软雅黑" panose="020B0503020204020204" pitchFamily="34" charset="-122"/>
              </a:rPr>
              <a:t>3</a:t>
            </a:r>
            <a:r>
              <a:rPr lang="zh-CN"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电路连线</a:t>
            </a:r>
            <a:endParaRPr lang="zh-CN" altLang="zh-CN" sz="2400">
              <a:latin typeface="微软雅黑" panose="020B0503020204020204" pitchFamily="34" charset="-122"/>
              <a:ea typeface="微软雅黑" panose="020B0503020204020204" pitchFamily="34" charset="-122"/>
            </a:endParaRPr>
          </a:p>
        </p:txBody>
      </p:sp>
      <p:pic>
        <p:nvPicPr>
          <p:cNvPr id="245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786" y="2602346"/>
            <a:ext cx="4111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64573" y="834665"/>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Tree>
    <p:extLst>
      <p:ext uri="{BB962C8B-B14F-4D97-AF65-F5344CB8AC3E}">
        <p14:creationId xmlns:p14="http://schemas.microsoft.com/office/powerpoint/2010/main" val="3064467082"/>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2293061" y="1677733"/>
            <a:ext cx="7976941" cy="426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auto">
              <a:lnSpc>
                <a:spcPct val="200000"/>
              </a:lnSpc>
              <a:spcBef>
                <a:spcPts val="0"/>
              </a:spcBef>
              <a:spcAft>
                <a:spcPts val="0"/>
              </a:spcAft>
              <a:defRPr/>
            </a:pPr>
            <a:r>
              <a:rPr kumimoji="1" lang="zh-CN" altLang="en-US" sz="2800" b="1" dirty="0"/>
              <a:t>第一章  </a:t>
            </a:r>
            <a:r>
              <a:rPr kumimoji="1" lang="en-US" altLang="zh-CN" sz="2800" b="1" dirty="0"/>
              <a:t>NI Multisim14  </a:t>
            </a:r>
            <a:r>
              <a:rPr kumimoji="1" lang="zh-CN" altLang="zh-CN" sz="2800" b="1" dirty="0"/>
              <a:t>原理图的输入和仿真</a:t>
            </a:r>
            <a:endParaRPr kumimoji="1" lang="zh-CN" altLang="en-US" sz="2800" b="1" dirty="0"/>
          </a:p>
          <a:p>
            <a:pPr fontAlgn="auto">
              <a:lnSpc>
                <a:spcPct val="200000"/>
              </a:lnSpc>
              <a:spcBef>
                <a:spcPts val="0"/>
              </a:spcBef>
              <a:spcAft>
                <a:spcPts val="0"/>
              </a:spcAft>
              <a:defRPr/>
            </a:pPr>
            <a:r>
              <a:rPr kumimoji="1" lang="zh-CN" altLang="en-US" sz="2800" b="1" dirty="0" smtClean="0"/>
              <a:t>第二章</a:t>
            </a:r>
            <a:r>
              <a:rPr kumimoji="1" lang="zh-CN" altLang="en-US" sz="2800" b="1" dirty="0" smtClean="0">
                <a:latin typeface="+mj-ea"/>
              </a:rPr>
              <a:t> </a:t>
            </a:r>
            <a:r>
              <a:rPr kumimoji="1" lang="en-US" altLang="zh-CN" sz="2800" b="1" dirty="0"/>
              <a:t>Multisim</a:t>
            </a:r>
            <a:r>
              <a:rPr kumimoji="1" lang="zh-CN" altLang="en-US" sz="2800" b="1" dirty="0"/>
              <a:t>的仿真分析方法</a:t>
            </a:r>
            <a:endParaRPr kumimoji="1" lang="en-US" altLang="zh-CN" sz="2800" b="1" dirty="0"/>
          </a:p>
          <a:p>
            <a:pPr fontAlgn="auto">
              <a:lnSpc>
                <a:spcPct val="200000"/>
              </a:lnSpc>
              <a:spcBef>
                <a:spcPts val="0"/>
              </a:spcBef>
              <a:spcAft>
                <a:spcPts val="0"/>
              </a:spcAft>
              <a:defRPr/>
            </a:pPr>
            <a:r>
              <a:rPr kumimoji="1" lang="zh-CN" altLang="en-US" sz="2800" b="1" dirty="0" smtClean="0"/>
              <a:t>第三章  </a:t>
            </a:r>
            <a:r>
              <a:rPr kumimoji="1" lang="en-US" altLang="zh-CN" sz="2800" b="1" dirty="0"/>
              <a:t>NI Multisim14  </a:t>
            </a:r>
            <a:r>
              <a:rPr kumimoji="1" lang="zh-CN" altLang="en-US" sz="2800" b="1" dirty="0"/>
              <a:t>常用</a:t>
            </a:r>
            <a:r>
              <a:rPr kumimoji="1" lang="zh-CN" altLang="en-US" sz="2800" b="1" dirty="0" smtClean="0"/>
              <a:t>工具栏</a:t>
            </a:r>
            <a:endParaRPr kumimoji="1" lang="en-US" altLang="zh-CN" sz="2800" b="1" dirty="0" smtClean="0"/>
          </a:p>
          <a:p>
            <a:pPr fontAlgn="auto">
              <a:lnSpc>
                <a:spcPct val="200000"/>
              </a:lnSpc>
              <a:spcBef>
                <a:spcPts val="0"/>
              </a:spcBef>
              <a:spcAft>
                <a:spcPts val="0"/>
              </a:spcAft>
              <a:defRPr/>
            </a:pPr>
            <a:r>
              <a:rPr kumimoji="1" lang="zh-CN" altLang="en-US" sz="2800" b="1" dirty="0" smtClean="0"/>
              <a:t>第四章  </a:t>
            </a:r>
            <a:r>
              <a:rPr kumimoji="1" lang="zh-CN" altLang="en-US" sz="2800" b="1" dirty="0"/>
              <a:t>几种虚拟</a:t>
            </a:r>
            <a:r>
              <a:rPr kumimoji="1" lang="zh-CN" altLang="en-US" sz="2800" b="1" dirty="0" smtClean="0"/>
              <a:t>仪器</a:t>
            </a:r>
            <a:endParaRPr kumimoji="1" lang="en-US" altLang="zh-CN" sz="2800" b="1" dirty="0" smtClean="0"/>
          </a:p>
          <a:p>
            <a:pPr>
              <a:lnSpc>
                <a:spcPct val="200000"/>
              </a:lnSpc>
              <a:buFont typeface="Wingdings" panose="05000000000000000000" pitchFamily="2" charset="2"/>
              <a:buNone/>
            </a:pPr>
            <a:r>
              <a:rPr kumimoji="1" lang="zh-CN" altLang="en-US" sz="2800" b="1" dirty="0" smtClean="0"/>
              <a:t>附录一</a:t>
            </a:r>
            <a:r>
              <a:rPr kumimoji="1" lang="en-US" altLang="zh-CN" sz="2800" b="1" dirty="0" smtClean="0"/>
              <a:t>  NI </a:t>
            </a:r>
            <a:r>
              <a:rPr kumimoji="1" lang="en-US" altLang="zh-CN" sz="2800" b="1" dirty="0"/>
              <a:t>Multisim14</a:t>
            </a:r>
            <a:r>
              <a:rPr lang="zh-CN" altLang="en-US" sz="2800" dirty="0" smtClean="0">
                <a:latin typeface="黑体" panose="02010609060101010101" pitchFamily="49" charset="-122"/>
                <a:ea typeface="黑体" panose="02010609060101010101" pitchFamily="49" charset="-122"/>
              </a:rPr>
              <a:t>软件</a:t>
            </a:r>
            <a:r>
              <a:rPr lang="zh-CN" altLang="en-US" sz="2800" dirty="0">
                <a:latin typeface="黑体" panose="02010609060101010101" pitchFamily="49" charset="-122"/>
                <a:ea typeface="黑体" panose="02010609060101010101" pitchFamily="49" charset="-122"/>
              </a:rPr>
              <a:t>的安装</a:t>
            </a:r>
          </a:p>
        </p:txBody>
      </p:sp>
      <p:sp>
        <p:nvSpPr>
          <p:cNvPr id="3" name="文本框 2"/>
          <p:cNvSpPr txBox="1"/>
          <p:nvPr/>
        </p:nvSpPr>
        <p:spPr>
          <a:xfrm>
            <a:off x="3710944" y="841510"/>
            <a:ext cx="3219245" cy="707886"/>
          </a:xfrm>
          <a:prstGeom prst="rect">
            <a:avLst/>
          </a:prstGeom>
          <a:noFill/>
          <a:ln>
            <a:noFill/>
          </a:ln>
        </p:spPr>
        <p:txBody>
          <a:bodyPr wrap="square">
            <a:spAutoFit/>
          </a:bodyPr>
          <a:lstStyle/>
          <a:p>
            <a:pPr fontAlgn="auto">
              <a:spcBef>
                <a:spcPts val="0"/>
              </a:spcBef>
              <a:spcAft>
                <a:spcPts val="0"/>
              </a:spcAft>
              <a:defRPr/>
            </a:pPr>
            <a:r>
              <a:rPr kumimoji="1" lang="zh-CN" altLang="en-US" sz="4000" b="1" dirty="0" smtClean="0">
                <a:solidFill>
                  <a:schemeClr val="accent1">
                    <a:lumMod val="75000"/>
                  </a:schemeClr>
                </a:solidFill>
                <a:latin typeface="+mn-lt"/>
              </a:rPr>
              <a:t> </a:t>
            </a:r>
            <a:r>
              <a:rPr kumimoji="1" lang="en-US" altLang="zh-CN" sz="4000" b="1" dirty="0" smtClean="0">
                <a:solidFill>
                  <a:schemeClr val="accent1">
                    <a:lumMod val="75000"/>
                  </a:schemeClr>
                </a:solidFill>
                <a:latin typeface="+mn-lt"/>
                <a:ea typeface="+mn-ea"/>
              </a:rPr>
              <a:t> </a:t>
            </a:r>
            <a:r>
              <a:rPr kumimoji="1" lang="zh-CN" altLang="en-US" sz="4000" b="1" dirty="0" smtClean="0">
                <a:latin typeface="+mn-lt"/>
              </a:rPr>
              <a:t>讲 座 内 容</a:t>
            </a:r>
            <a:endParaRPr kumimoji="1" lang="zh-CN" altLang="en-US" sz="4000" b="1" dirty="0">
              <a:latin typeface="+mn-lt"/>
            </a:endParaRPr>
          </a:p>
        </p:txBody>
      </p:sp>
    </p:spTree>
    <p:extLst>
      <p:ext uri="{BB962C8B-B14F-4D97-AF65-F5344CB8AC3E}">
        <p14:creationId xmlns:p14="http://schemas.microsoft.com/office/powerpoint/2010/main" val="169638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矩形 9"/>
          <p:cNvSpPr>
            <a:spLocks noChangeArrowheads="1"/>
          </p:cNvSpPr>
          <p:nvPr/>
        </p:nvSpPr>
        <p:spPr bwMode="auto">
          <a:xfrm>
            <a:off x="730827" y="2326410"/>
            <a:ext cx="104679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AU" altLang="zh-CN" sz="2400" dirty="0"/>
              <a:t>2</a:t>
            </a:r>
            <a:r>
              <a:rPr lang="zh-CN" altLang="zh-CN" sz="2400" dirty="0"/>
              <a:t>）连接线排列调整</a:t>
            </a:r>
          </a:p>
          <a:p>
            <a:pPr eaLnBrk="1">
              <a:lnSpc>
                <a:spcPct val="150000"/>
              </a:lnSpc>
            </a:pPr>
            <a:r>
              <a:rPr lang="en-US" altLang="zh-CN" sz="2400" dirty="0"/>
              <a:t>        </a:t>
            </a:r>
            <a:r>
              <a:rPr lang="zh-CN" altLang="zh-CN" sz="2400" dirty="0"/>
              <a:t>把鼠标移动到要改变的连线旁，单击鼠标右键，选中此线后的鼠标变成双向箭头</a:t>
            </a:r>
            <a:r>
              <a:rPr lang="en-US" altLang="zh-CN" sz="2400" dirty="0"/>
              <a:t> </a:t>
            </a:r>
            <a:r>
              <a:rPr lang="zh-CN" altLang="zh-CN" sz="2400" dirty="0"/>
              <a:t>，把鼠标指示器移到</a:t>
            </a:r>
            <a:r>
              <a:rPr lang="zh-CN" altLang="en-US" sz="2400" dirty="0"/>
              <a:t>要修改的</a:t>
            </a:r>
            <a:r>
              <a:rPr lang="zh-CN" altLang="zh-CN" sz="2400" dirty="0"/>
              <a:t>接线端，鼠标指示器变成这种</a:t>
            </a:r>
            <a:r>
              <a:rPr lang="en-US" altLang="zh-CN" sz="2400" dirty="0"/>
              <a:t>        </a:t>
            </a:r>
            <a:r>
              <a:rPr lang="en-AU" altLang="zh-CN" sz="2400" dirty="0"/>
              <a:t>   </a:t>
            </a:r>
            <a:r>
              <a:rPr lang="zh-CN" altLang="zh-CN" sz="2400" dirty="0"/>
              <a:t>形式，单击左键，原本已固定的线头跟着鼠标走，移动到</a:t>
            </a:r>
            <a:r>
              <a:rPr lang="zh-CN" altLang="en-US" sz="2400" dirty="0"/>
              <a:t>正确</a:t>
            </a:r>
            <a:r>
              <a:rPr lang="zh-CN" altLang="zh-CN" sz="2400" dirty="0"/>
              <a:t>的接点，再单击左键即可。</a:t>
            </a:r>
          </a:p>
        </p:txBody>
      </p:sp>
      <p:sp>
        <p:nvSpPr>
          <p:cNvPr id="7" name="矩形 6"/>
          <p:cNvSpPr/>
          <p:nvPr/>
        </p:nvSpPr>
        <p:spPr>
          <a:xfrm>
            <a:off x="181552" y="927823"/>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25606" name="矩形 9"/>
          <p:cNvSpPr>
            <a:spLocks noChangeArrowheads="1"/>
          </p:cNvSpPr>
          <p:nvPr/>
        </p:nvSpPr>
        <p:spPr bwMode="auto">
          <a:xfrm>
            <a:off x="914977" y="1688235"/>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电路连线</a:t>
            </a:r>
            <a:endParaRPr lang="zh-CN" altLang="zh-CN" sz="2400" dirty="0">
              <a:latin typeface="微软雅黑" panose="020B0503020204020204" pitchFamily="34" charset="-122"/>
              <a:ea typeface="微软雅黑" panose="020B0503020204020204" pitchFamily="34" charset="-122"/>
            </a:endParaRPr>
          </a:p>
        </p:txBody>
      </p:sp>
      <p:pic>
        <p:nvPicPr>
          <p:cNvPr id="256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9127" y="3571010"/>
            <a:ext cx="8842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0764327"/>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77714" y="954495"/>
            <a:ext cx="11914286" cy="4228571"/>
          </a:xfrm>
          <a:prstGeom prst="rect">
            <a:avLst/>
          </a:prstGeom>
        </p:spPr>
      </p:pic>
      <p:sp>
        <p:nvSpPr>
          <p:cNvPr id="4" name="矩形 9"/>
          <p:cNvSpPr>
            <a:spLocks noChangeArrowheads="1"/>
          </p:cNvSpPr>
          <p:nvPr/>
        </p:nvSpPr>
        <p:spPr bwMode="auto">
          <a:xfrm>
            <a:off x="426026" y="5450037"/>
            <a:ext cx="1130877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en-US" sz="2400" dirty="0" smtClean="0"/>
              <a:t>计数显示电路：用一位数码管显示计数器值，示波器显示二进制计数器的最低位。</a:t>
            </a:r>
            <a:r>
              <a:rPr lang="en-US" altLang="zh-CN" sz="2400" dirty="0" smtClean="0"/>
              <a:t> </a:t>
            </a:r>
            <a:r>
              <a:rPr lang="zh-CN" altLang="en-US" sz="2400" dirty="0" smtClean="0"/>
              <a:t>函数发生器频率可调，使用方波输出。</a:t>
            </a:r>
            <a:endParaRPr lang="zh-CN" altLang="zh-CN" sz="2400" dirty="0"/>
          </a:p>
        </p:txBody>
      </p:sp>
    </p:spTree>
    <p:extLst>
      <p:ext uri="{BB962C8B-B14F-4D97-AF65-F5344CB8AC3E}">
        <p14:creationId xmlns:p14="http://schemas.microsoft.com/office/powerpoint/2010/main" val="3227362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矩形 12"/>
          <p:cNvSpPr>
            <a:spLocks noChangeArrowheads="1"/>
          </p:cNvSpPr>
          <p:nvPr/>
        </p:nvSpPr>
        <p:spPr bwMode="auto">
          <a:xfrm>
            <a:off x="749300" y="1897063"/>
            <a:ext cx="52609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a:t>（</a:t>
            </a:r>
            <a:r>
              <a:rPr lang="en-AU" altLang="zh-CN" sz="2400"/>
              <a:t>3</a:t>
            </a:r>
            <a:r>
              <a:rPr lang="zh-CN" altLang="zh-CN" sz="2400"/>
              <a:t>）总线连接</a:t>
            </a:r>
          </a:p>
          <a:p>
            <a:pPr eaLnBrk="1">
              <a:lnSpc>
                <a:spcPct val="150000"/>
              </a:lnSpc>
            </a:pPr>
            <a:r>
              <a:rPr lang="en-US" altLang="zh-CN" sz="2400"/>
              <a:t>       </a:t>
            </a:r>
            <a:r>
              <a:rPr lang="zh-CN" altLang="zh-CN" sz="2400"/>
              <a:t>图中的</a:t>
            </a:r>
            <a:r>
              <a:rPr lang="en-AU" altLang="zh-CN" sz="2400"/>
              <a:t>U3</a:t>
            </a:r>
            <a:r>
              <a:rPr lang="zh-CN" altLang="zh-CN" sz="2400"/>
              <a:t>与</a:t>
            </a:r>
            <a:r>
              <a:rPr lang="en-AU" altLang="zh-CN" sz="2400"/>
              <a:t>R4</a:t>
            </a:r>
            <a:r>
              <a:rPr lang="zh-CN" altLang="zh-CN" sz="2400"/>
              <a:t>之间可以用总线相连接，使电路图更简洁明了。方法如下：选择“</a:t>
            </a:r>
            <a:r>
              <a:rPr lang="en-AU" altLang="zh-CN" sz="2400"/>
              <a:t>Place</a:t>
            </a:r>
            <a:r>
              <a:rPr lang="zh-CN" altLang="zh-CN" sz="2400"/>
              <a:t>”→“</a:t>
            </a:r>
            <a:r>
              <a:rPr lang="en-AU" altLang="zh-CN" sz="2400"/>
              <a:t>Bus</a:t>
            </a:r>
            <a:r>
              <a:rPr lang="zh-CN" altLang="zh-CN" sz="2400"/>
              <a:t>”命令，在电路窗口中的</a:t>
            </a:r>
            <a:r>
              <a:rPr lang="zh-CN" altLang="en-US" sz="2400"/>
              <a:t>合适</a:t>
            </a:r>
            <a:r>
              <a:rPr lang="zh-CN" altLang="zh-CN" sz="2400"/>
              <a:t>位置点击鼠标左键，拖动鼠标即可看见绘制了一条较粗的总线，在合适的位置双击鼠标总线绘制完成。</a:t>
            </a:r>
            <a:endParaRPr lang="zh-CN" altLang="zh-CN" sz="2400">
              <a:latin typeface="宋体" panose="02010600030101010101" pitchFamily="2" charset="-122"/>
            </a:endParaRPr>
          </a:p>
        </p:txBody>
      </p:sp>
      <p:sp>
        <p:nvSpPr>
          <p:cNvPr id="10" name="矩形 9"/>
          <p:cNvSpPr/>
          <p:nvPr/>
        </p:nvSpPr>
        <p:spPr>
          <a:xfrm>
            <a:off x="98425" y="771525"/>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26630" name="矩形 10"/>
          <p:cNvSpPr>
            <a:spLocks noChangeArrowheads="1"/>
          </p:cNvSpPr>
          <p:nvPr/>
        </p:nvSpPr>
        <p:spPr bwMode="auto">
          <a:xfrm>
            <a:off x="624032" y="140537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电路连线</a:t>
            </a:r>
            <a:endParaRPr lang="zh-CN" altLang="zh-CN" sz="2400" dirty="0">
              <a:latin typeface="微软雅黑" panose="020B0503020204020204" pitchFamily="34" charset="-122"/>
              <a:ea typeface="微软雅黑" panose="020B0503020204020204" pitchFamily="34" charset="-122"/>
            </a:endParaRPr>
          </a:p>
        </p:txBody>
      </p:sp>
      <p:pic>
        <p:nvPicPr>
          <p:cNvPr id="26631" name="Picture 10" descr="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088" y="1228725"/>
            <a:ext cx="5695950"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691721"/>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矩形 12"/>
          <p:cNvSpPr>
            <a:spLocks noChangeArrowheads="1"/>
          </p:cNvSpPr>
          <p:nvPr/>
        </p:nvSpPr>
        <p:spPr bwMode="auto">
          <a:xfrm>
            <a:off x="765175" y="1933575"/>
            <a:ext cx="72691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AU" altLang="zh-CN" sz="2400" dirty="0"/>
              <a:t>3</a:t>
            </a:r>
            <a:r>
              <a:rPr lang="zh-CN" altLang="zh-CN" sz="2400" dirty="0"/>
              <a:t>）总线连接</a:t>
            </a:r>
          </a:p>
          <a:p>
            <a:pPr eaLnBrk="1">
              <a:lnSpc>
                <a:spcPct val="150000"/>
              </a:lnSpc>
            </a:pPr>
            <a:r>
              <a:rPr lang="en-US" altLang="zh-CN" sz="2400" dirty="0"/>
              <a:t>        </a:t>
            </a:r>
            <a:r>
              <a:rPr lang="zh-CN" altLang="zh-CN" sz="2400" dirty="0"/>
              <a:t>将</a:t>
            </a:r>
            <a:r>
              <a:rPr lang="en-AU" altLang="zh-CN" sz="2400" dirty="0"/>
              <a:t>U3</a:t>
            </a:r>
            <a:r>
              <a:rPr lang="zh-CN" altLang="zh-CN" sz="2400" dirty="0"/>
              <a:t>和</a:t>
            </a:r>
            <a:r>
              <a:rPr lang="en-AU" altLang="zh-CN" sz="2400" dirty="0"/>
              <a:t>R4</a:t>
            </a:r>
            <a:r>
              <a:rPr lang="zh-CN" altLang="zh-CN" sz="2400" dirty="0"/>
              <a:t>所有的管脚均连接到总线上，连线方法与上述内容一致，但每接好一个管脚均出现一个“总线入口连接”编辑窗口，在该窗口中需要定义该连线的名称，例如可以把</a:t>
            </a:r>
            <a:r>
              <a:rPr lang="en-AU" altLang="zh-CN" sz="2400" dirty="0"/>
              <a:t>U3</a:t>
            </a:r>
            <a:r>
              <a:rPr lang="zh-CN" altLang="zh-CN" sz="2400" dirty="0"/>
              <a:t>的</a:t>
            </a:r>
            <a:r>
              <a:rPr lang="en-AU" altLang="zh-CN" sz="2400" dirty="0"/>
              <a:t>QA</a:t>
            </a:r>
            <a:r>
              <a:rPr lang="zh-CN" altLang="zh-CN" sz="2400" dirty="0"/>
              <a:t>管脚与总线相连的线定义为“</a:t>
            </a:r>
            <a:r>
              <a:rPr lang="en-AU" altLang="zh-CN" sz="2400" dirty="0"/>
              <a:t>1</a:t>
            </a:r>
            <a:r>
              <a:rPr lang="zh-CN" altLang="zh-CN" sz="2400" dirty="0"/>
              <a:t>”，点击“</a:t>
            </a:r>
            <a:r>
              <a:rPr lang="en-AU" altLang="zh-CN" sz="2400" dirty="0"/>
              <a:t>OK</a:t>
            </a:r>
            <a:r>
              <a:rPr lang="zh-CN" altLang="zh-CN" sz="2400" dirty="0"/>
              <a:t>”，则在该连线旁出现名称“</a:t>
            </a:r>
            <a:r>
              <a:rPr lang="en-AU" altLang="zh-CN" sz="2400" dirty="0"/>
              <a:t>1</a:t>
            </a:r>
            <a:r>
              <a:rPr lang="zh-CN" altLang="zh-CN" sz="2400" dirty="0"/>
              <a:t>”，同时在名称后面的括号中显示该节点在整个电路中的标号</a:t>
            </a:r>
            <a:r>
              <a:rPr lang="zh-CN" altLang="en-US" sz="2400" dirty="0"/>
              <a:t>。</a:t>
            </a:r>
            <a:endParaRPr lang="zh-CN" altLang="zh-CN" sz="2400" dirty="0">
              <a:latin typeface="宋体" panose="02010600030101010101" pitchFamily="2" charset="-122"/>
            </a:endParaRPr>
          </a:p>
        </p:txBody>
      </p:sp>
      <p:sp>
        <p:nvSpPr>
          <p:cNvPr id="10" name="矩形 9"/>
          <p:cNvSpPr/>
          <p:nvPr/>
        </p:nvSpPr>
        <p:spPr>
          <a:xfrm>
            <a:off x="243754" y="749300"/>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27654" name="矩形 10"/>
          <p:cNvSpPr>
            <a:spLocks noChangeArrowheads="1"/>
          </p:cNvSpPr>
          <p:nvPr/>
        </p:nvSpPr>
        <p:spPr bwMode="auto">
          <a:xfrm>
            <a:off x="984250" y="1355725"/>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a:latin typeface="微软雅黑" panose="020B0503020204020204" pitchFamily="34" charset="-122"/>
                <a:ea typeface="微软雅黑" panose="020B0503020204020204" pitchFamily="34" charset="-122"/>
              </a:rPr>
              <a:t>3</a:t>
            </a:r>
            <a:r>
              <a:rPr lang="zh-CN"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电路连线</a:t>
            </a:r>
            <a:endParaRPr lang="zh-CN" altLang="zh-CN" sz="2400">
              <a:latin typeface="微软雅黑" panose="020B0503020204020204" pitchFamily="34" charset="-122"/>
              <a:ea typeface="微软雅黑" panose="020B0503020204020204" pitchFamily="34" charset="-122"/>
            </a:endParaRPr>
          </a:p>
        </p:txBody>
      </p:sp>
      <p:pic>
        <p:nvPicPr>
          <p:cNvPr id="27655" name="Picture 2" descr="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500" y="749300"/>
            <a:ext cx="389255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010495"/>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矩形 12"/>
          <p:cNvSpPr>
            <a:spLocks noChangeArrowheads="1"/>
          </p:cNvSpPr>
          <p:nvPr/>
        </p:nvSpPr>
        <p:spPr bwMode="auto">
          <a:xfrm>
            <a:off x="765175" y="1933575"/>
            <a:ext cx="54403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AU" altLang="zh-CN" sz="2400" dirty="0"/>
              <a:t>3</a:t>
            </a:r>
            <a:r>
              <a:rPr lang="zh-CN" altLang="zh-CN" sz="2400" dirty="0"/>
              <a:t>）总线连接</a:t>
            </a:r>
          </a:p>
          <a:p>
            <a:pPr eaLnBrk="1">
              <a:lnSpc>
                <a:spcPct val="150000"/>
              </a:lnSpc>
            </a:pPr>
            <a:r>
              <a:rPr lang="en-US" altLang="zh-CN" sz="2400" dirty="0"/>
              <a:t>        </a:t>
            </a:r>
            <a:r>
              <a:rPr lang="zh-CN" altLang="zh-CN" sz="2400" dirty="0"/>
              <a:t>在连接</a:t>
            </a:r>
            <a:r>
              <a:rPr lang="en-AU" altLang="zh-CN" sz="2400" dirty="0"/>
              <a:t>R4</a:t>
            </a:r>
            <a:r>
              <a:rPr lang="zh-CN" altLang="zh-CN" sz="2400" dirty="0"/>
              <a:t>各管脚到总线上时，需使</a:t>
            </a:r>
            <a:r>
              <a:rPr lang="en-AU" altLang="zh-CN" sz="2400" dirty="0"/>
              <a:t>R4</a:t>
            </a:r>
            <a:r>
              <a:rPr lang="zh-CN" altLang="zh-CN" sz="2400" dirty="0"/>
              <a:t>与</a:t>
            </a:r>
            <a:r>
              <a:rPr lang="en-AU" altLang="zh-CN" sz="2400" dirty="0"/>
              <a:t>U3</a:t>
            </a:r>
            <a:r>
              <a:rPr lang="zh-CN" altLang="zh-CN" sz="2400" dirty="0"/>
              <a:t>各相应管脚名称一致，才能保证正确的连接关系。要确保</a:t>
            </a:r>
            <a:r>
              <a:rPr lang="en-AU" altLang="zh-CN" sz="2400" dirty="0"/>
              <a:t>R4</a:t>
            </a:r>
            <a:r>
              <a:rPr lang="zh-CN" altLang="zh-CN" sz="2400" dirty="0"/>
              <a:t>与</a:t>
            </a:r>
            <a:r>
              <a:rPr lang="en-AU" altLang="zh-CN" sz="2400" dirty="0"/>
              <a:t>U3</a:t>
            </a:r>
            <a:r>
              <a:rPr lang="zh-CN" altLang="zh-CN" sz="2400" dirty="0"/>
              <a:t>各相应管脚名称一致，可以在</a:t>
            </a:r>
            <a:r>
              <a:rPr lang="en-AU" altLang="zh-CN" sz="2400" dirty="0"/>
              <a:t>R4</a:t>
            </a:r>
            <a:r>
              <a:rPr lang="zh-CN" altLang="zh-CN" sz="2400" dirty="0"/>
              <a:t>各管脚的“总线入口连接”编辑窗口中，直接双击“</a:t>
            </a:r>
            <a:r>
              <a:rPr lang="en-AU" altLang="zh-CN" sz="2400" dirty="0"/>
              <a:t>Available bus lines</a:t>
            </a:r>
            <a:r>
              <a:rPr lang="zh-CN" altLang="zh-CN" sz="2400" dirty="0"/>
              <a:t>”文本框中所列出的相应的</a:t>
            </a:r>
            <a:r>
              <a:rPr lang="en-AU" altLang="zh-CN" sz="2400" dirty="0"/>
              <a:t>U3</a:t>
            </a:r>
            <a:r>
              <a:rPr lang="zh-CN" altLang="zh-CN" sz="2400" dirty="0"/>
              <a:t>管脚名称。</a:t>
            </a:r>
          </a:p>
        </p:txBody>
      </p:sp>
      <p:sp>
        <p:nvSpPr>
          <p:cNvPr id="10" name="矩形 9"/>
          <p:cNvSpPr/>
          <p:nvPr/>
        </p:nvSpPr>
        <p:spPr>
          <a:xfrm>
            <a:off x="299172" y="771525"/>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28678" name="矩形 10"/>
          <p:cNvSpPr>
            <a:spLocks noChangeArrowheads="1"/>
          </p:cNvSpPr>
          <p:nvPr/>
        </p:nvSpPr>
        <p:spPr bwMode="auto">
          <a:xfrm>
            <a:off x="952501" y="1471612"/>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电路连线</a:t>
            </a:r>
            <a:endParaRPr lang="zh-CN" altLang="zh-CN" sz="2400" dirty="0">
              <a:latin typeface="微软雅黑" panose="020B0503020204020204" pitchFamily="34" charset="-122"/>
              <a:ea typeface="微软雅黑" panose="020B0503020204020204" pitchFamily="34" charset="-122"/>
            </a:endParaRPr>
          </a:p>
        </p:txBody>
      </p:sp>
      <p:pic>
        <p:nvPicPr>
          <p:cNvPr id="28679" name="Picture 2" descr="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475" y="974725"/>
            <a:ext cx="6043613"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352780"/>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34878"/>
            <a:ext cx="5680364" cy="4033339"/>
          </a:xfrm>
          <a:prstGeom prst="rect">
            <a:avLst/>
          </a:prstGeom>
        </p:spPr>
      </p:pic>
      <p:pic>
        <p:nvPicPr>
          <p:cNvPr id="3" name="图片 2"/>
          <p:cNvPicPr>
            <a:picLocks noChangeAspect="1"/>
          </p:cNvPicPr>
          <p:nvPr/>
        </p:nvPicPr>
        <p:blipFill>
          <a:blip r:embed="rId4"/>
          <a:stretch>
            <a:fillRect/>
          </a:stretch>
        </p:blipFill>
        <p:spPr>
          <a:xfrm>
            <a:off x="5950457" y="0"/>
            <a:ext cx="5533333" cy="4200000"/>
          </a:xfrm>
          <a:prstGeom prst="rect">
            <a:avLst/>
          </a:prstGeom>
        </p:spPr>
      </p:pic>
      <p:sp>
        <p:nvSpPr>
          <p:cNvPr id="4" name="矩形 9"/>
          <p:cNvSpPr>
            <a:spLocks noChangeArrowheads="1"/>
          </p:cNvSpPr>
          <p:nvPr/>
        </p:nvSpPr>
        <p:spPr bwMode="auto">
          <a:xfrm>
            <a:off x="296070" y="4200000"/>
            <a:ext cx="113087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en-US" sz="2400" dirty="0"/>
              <a:t>每</a:t>
            </a:r>
            <a:r>
              <a:rPr lang="zh-CN" altLang="en-US" sz="2400" dirty="0" smtClean="0"/>
              <a:t>条总线包含两个参量：总线线路</a:t>
            </a:r>
            <a:r>
              <a:rPr lang="en-US" altLang="zh-CN" sz="2400" dirty="0" smtClean="0"/>
              <a:t>/</a:t>
            </a:r>
            <a:r>
              <a:rPr lang="zh-CN" altLang="en-US" sz="2400" dirty="0" smtClean="0"/>
              <a:t>网络名称。</a:t>
            </a:r>
            <a:endParaRPr lang="en-US" altLang="zh-CN" sz="2400" dirty="0" smtClean="0"/>
          </a:p>
          <a:p>
            <a:pPr eaLnBrk="1">
              <a:lnSpc>
                <a:spcPct val="150000"/>
              </a:lnSpc>
            </a:pPr>
            <a:r>
              <a:rPr lang="zh-CN" altLang="en-US" sz="2400" dirty="0" smtClean="0"/>
              <a:t>需要修改时可双击连接到总线的那根</a:t>
            </a:r>
            <a:r>
              <a:rPr lang="en-US" altLang="zh-CN" sz="2400" dirty="0" smtClean="0"/>
              <a:t>45</a:t>
            </a:r>
            <a:r>
              <a:rPr lang="zh-CN" altLang="en-US" sz="2400" dirty="0" smtClean="0"/>
              <a:t>度的斜线，拖动下面的标度尺做修改。保证要连接的两个器件各相应管脚名称相同。</a:t>
            </a:r>
            <a:endParaRPr lang="en-US" altLang="zh-CN" sz="2400" dirty="0" smtClean="0"/>
          </a:p>
          <a:p>
            <a:pPr eaLnBrk="1">
              <a:lnSpc>
                <a:spcPct val="150000"/>
              </a:lnSpc>
            </a:pPr>
            <a:r>
              <a:rPr lang="zh-CN" altLang="en-US" sz="2400" dirty="0" smtClean="0"/>
              <a:t>建议：电路调通后用总线取代以前的直接两线，感受总线的制作过程。</a:t>
            </a:r>
            <a:endParaRPr lang="zh-CN" altLang="zh-CN" sz="2400" dirty="0"/>
          </a:p>
        </p:txBody>
      </p:sp>
    </p:spTree>
    <p:extLst>
      <p:ext uri="{BB962C8B-B14F-4D97-AF65-F5344CB8AC3E}">
        <p14:creationId xmlns:p14="http://schemas.microsoft.com/office/powerpoint/2010/main" val="21520466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矩形 12"/>
          <p:cNvSpPr>
            <a:spLocks noChangeArrowheads="1"/>
          </p:cNvSpPr>
          <p:nvPr/>
        </p:nvSpPr>
        <p:spPr bwMode="auto">
          <a:xfrm>
            <a:off x="6099647" y="916131"/>
            <a:ext cx="5399626"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US" altLang="zh-CN" sz="2400" dirty="0"/>
              <a:t>1</a:t>
            </a:r>
            <a:r>
              <a:rPr lang="zh-CN" altLang="zh-CN" sz="2400" dirty="0"/>
              <a:t>）</a:t>
            </a:r>
            <a:r>
              <a:rPr lang="zh-CN" altLang="en-US" sz="2400" dirty="0"/>
              <a:t>交互式元器件</a:t>
            </a:r>
            <a:endParaRPr lang="zh-CN" altLang="zh-CN" sz="2400" dirty="0"/>
          </a:p>
          <a:p>
            <a:pPr eaLnBrk="1">
              <a:lnSpc>
                <a:spcPct val="150000"/>
              </a:lnSpc>
            </a:pPr>
            <a:r>
              <a:rPr lang="en-US" altLang="zh-CN" sz="2400" dirty="0"/>
              <a:t>       </a:t>
            </a:r>
            <a:r>
              <a:rPr lang="zh-CN" altLang="zh-CN" sz="2400" dirty="0"/>
              <a:t>在实验电路</a:t>
            </a:r>
            <a:r>
              <a:rPr lang="en-AU" altLang="zh-CN" sz="2400" dirty="0"/>
              <a:t>.ms14</a:t>
            </a:r>
            <a:r>
              <a:rPr lang="zh-CN" altLang="zh-CN" sz="2400" dirty="0"/>
              <a:t>中，</a:t>
            </a:r>
            <a:r>
              <a:rPr lang="en-AU" altLang="zh-CN" sz="2400" dirty="0"/>
              <a:t>J1</a:t>
            </a:r>
            <a:r>
              <a:rPr lang="zh-CN" altLang="zh-CN" sz="2400" dirty="0"/>
              <a:t>、</a:t>
            </a:r>
            <a:r>
              <a:rPr lang="en-AU" altLang="zh-CN" sz="2400" dirty="0"/>
              <a:t>J2 </a:t>
            </a:r>
            <a:r>
              <a:rPr lang="zh-CN" altLang="zh-CN" sz="2400" dirty="0"/>
              <a:t>和</a:t>
            </a:r>
            <a:r>
              <a:rPr lang="en-AU" altLang="zh-CN" sz="2400" dirty="0"/>
              <a:t> R2</a:t>
            </a:r>
            <a:r>
              <a:rPr lang="zh-CN" altLang="zh-CN" sz="2400" dirty="0"/>
              <a:t>为交互式的元器件</a:t>
            </a:r>
            <a:r>
              <a:rPr lang="zh-CN" altLang="en-US" sz="2400" dirty="0"/>
              <a:t>，</a:t>
            </a:r>
            <a:r>
              <a:rPr lang="zh-CN" altLang="zh-CN" sz="2400" dirty="0"/>
              <a:t>在电路仿真时，为了操作方便，交互式的元器件</a:t>
            </a:r>
            <a:r>
              <a:rPr lang="en-AU" altLang="zh-CN" sz="2400" dirty="0"/>
              <a:t>J1</a:t>
            </a:r>
            <a:r>
              <a:rPr lang="zh-CN" altLang="zh-CN" sz="2400" dirty="0"/>
              <a:t>、</a:t>
            </a:r>
            <a:r>
              <a:rPr lang="en-AU" altLang="zh-CN" sz="2400" dirty="0"/>
              <a:t>J2 </a:t>
            </a:r>
            <a:r>
              <a:rPr lang="zh-CN" altLang="zh-CN" sz="2400" dirty="0"/>
              <a:t>和</a:t>
            </a:r>
            <a:r>
              <a:rPr lang="en-AU" altLang="zh-CN" sz="2400" dirty="0"/>
              <a:t> R2</a:t>
            </a:r>
            <a:r>
              <a:rPr lang="zh-CN" altLang="zh-CN" sz="2400" dirty="0"/>
              <a:t>必须在计算机键盘上设置相应操作键。先把鼠标移至在元器件参考序列号（</a:t>
            </a:r>
            <a:r>
              <a:rPr lang="en-AU" altLang="zh-CN" sz="2400" dirty="0" err="1"/>
              <a:t>RefDes</a:t>
            </a:r>
            <a:r>
              <a:rPr lang="zh-CN" altLang="zh-CN" sz="2400" dirty="0"/>
              <a:t>）上，双击鼠标，系统弹出如图所示的“</a:t>
            </a:r>
            <a:r>
              <a:rPr lang="en-AU" altLang="zh-CN" sz="2400" dirty="0"/>
              <a:t>SPDT</a:t>
            </a:r>
            <a:r>
              <a:rPr lang="zh-CN" altLang="zh-CN" sz="2400" dirty="0"/>
              <a:t>”对话框，设置〈</a:t>
            </a:r>
            <a:r>
              <a:rPr lang="en-AU" altLang="zh-CN" sz="2400" dirty="0"/>
              <a:t>E</a:t>
            </a:r>
            <a:r>
              <a:rPr lang="zh-CN" altLang="zh-CN" sz="2400" dirty="0"/>
              <a:t>〉键代表</a:t>
            </a:r>
            <a:r>
              <a:rPr lang="en-AU" altLang="zh-CN" sz="2400" dirty="0"/>
              <a:t>J1</a:t>
            </a:r>
            <a:r>
              <a:rPr lang="zh-CN" altLang="zh-CN" sz="2400" dirty="0"/>
              <a:t>，〈</a:t>
            </a:r>
            <a:r>
              <a:rPr lang="en-AU" altLang="zh-CN" sz="2400" dirty="0"/>
              <a:t>L</a:t>
            </a:r>
            <a:r>
              <a:rPr lang="zh-CN" altLang="zh-CN" sz="2400" dirty="0"/>
              <a:t>〉键代表</a:t>
            </a:r>
            <a:r>
              <a:rPr lang="en-AU" altLang="zh-CN" sz="2400" dirty="0"/>
              <a:t>J2</a:t>
            </a:r>
            <a:r>
              <a:rPr lang="zh-CN" altLang="zh-CN" sz="2400" dirty="0"/>
              <a:t>，〈</a:t>
            </a:r>
            <a:r>
              <a:rPr lang="en-AU" altLang="zh-CN" sz="2400" dirty="0"/>
              <a:t>A</a:t>
            </a:r>
            <a:r>
              <a:rPr lang="zh-CN" altLang="zh-CN" sz="2400" dirty="0"/>
              <a:t>〉键代表</a:t>
            </a:r>
            <a:r>
              <a:rPr lang="en-AU" altLang="zh-CN" sz="2400" dirty="0"/>
              <a:t>R2</a:t>
            </a:r>
            <a:r>
              <a:rPr lang="zh-CN" altLang="zh-CN" sz="2400" dirty="0"/>
              <a:t>。</a:t>
            </a:r>
          </a:p>
        </p:txBody>
      </p:sp>
      <p:sp>
        <p:nvSpPr>
          <p:cNvPr id="10" name="矩形 9"/>
          <p:cNvSpPr/>
          <p:nvPr/>
        </p:nvSpPr>
        <p:spPr>
          <a:xfrm>
            <a:off x="3744490" y="93099"/>
            <a:ext cx="3477234"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rPr>
              <a:t>1</a:t>
            </a:r>
            <a:r>
              <a:rPr lang="en-US" altLang="zh-CN" sz="3200" b="1" dirty="0" smtClean="0">
                <a:solidFill>
                  <a:schemeClr val="accent5">
                    <a:lumMod val="50000"/>
                  </a:schemeClr>
                </a:solidFill>
                <a:latin typeface="+mn-lt"/>
                <a:ea typeface="+mn-ea"/>
              </a:rPr>
              <a:t>.2  </a:t>
            </a:r>
            <a:r>
              <a:rPr lang="zh-CN" altLang="en-US" sz="3200" b="1" dirty="0">
                <a:solidFill>
                  <a:schemeClr val="accent5">
                    <a:lumMod val="50000"/>
                  </a:schemeClr>
                </a:solidFill>
                <a:latin typeface="+mn-lt"/>
                <a:ea typeface="+mn-ea"/>
              </a:rPr>
              <a:t>电路功能仿真</a:t>
            </a:r>
            <a:endParaRPr lang="zh-CN" altLang="zh-CN" sz="3200" b="1" dirty="0">
              <a:solidFill>
                <a:schemeClr val="accent5">
                  <a:lumMod val="50000"/>
                </a:schemeClr>
              </a:solidFill>
              <a:latin typeface="+mn-lt"/>
              <a:ea typeface="+mn-ea"/>
            </a:endParaRPr>
          </a:p>
        </p:txBody>
      </p:sp>
      <p:sp>
        <p:nvSpPr>
          <p:cNvPr id="29702" name="矩形 10"/>
          <p:cNvSpPr>
            <a:spLocks noChangeArrowheads="1"/>
          </p:cNvSpPr>
          <p:nvPr/>
        </p:nvSpPr>
        <p:spPr bwMode="auto">
          <a:xfrm>
            <a:off x="402360" y="922193"/>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虚拟仪器</a:t>
            </a:r>
            <a:endParaRPr lang="zh-CN" altLang="zh-CN" sz="2400" dirty="0">
              <a:latin typeface="微软雅黑" panose="020B0503020204020204" pitchFamily="34" charset="-122"/>
              <a:ea typeface="微软雅黑" panose="020B0503020204020204" pitchFamily="34" charset="-122"/>
            </a:endParaRPr>
          </a:p>
        </p:txBody>
      </p:sp>
      <p:pic>
        <p:nvPicPr>
          <p:cNvPr id="29703" name="Picture 2" descr="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00" y="1788544"/>
            <a:ext cx="3311814" cy="388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3744490" y="1788544"/>
            <a:ext cx="2152381" cy="3961905"/>
          </a:xfrm>
          <a:prstGeom prst="rect">
            <a:avLst/>
          </a:prstGeom>
        </p:spPr>
      </p:pic>
    </p:spTree>
    <p:extLst>
      <p:ext uri="{BB962C8B-B14F-4D97-AF65-F5344CB8AC3E}">
        <p14:creationId xmlns:p14="http://schemas.microsoft.com/office/powerpoint/2010/main" val="3972738087"/>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矩形 12"/>
          <p:cNvSpPr>
            <a:spLocks noChangeArrowheads="1"/>
          </p:cNvSpPr>
          <p:nvPr/>
        </p:nvSpPr>
        <p:spPr bwMode="auto">
          <a:xfrm>
            <a:off x="709757" y="2349211"/>
            <a:ext cx="104632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a:t>（</a:t>
            </a:r>
            <a:r>
              <a:rPr lang="en-US" altLang="zh-CN" sz="2400"/>
              <a:t>2</a:t>
            </a:r>
            <a:r>
              <a:rPr lang="zh-CN" altLang="zh-CN" sz="2400"/>
              <a:t>）</a:t>
            </a:r>
            <a:r>
              <a:rPr lang="zh-CN" altLang="en-US" sz="2400"/>
              <a:t>示波器</a:t>
            </a:r>
            <a:endParaRPr lang="zh-CN" altLang="zh-CN" sz="2400"/>
          </a:p>
          <a:p>
            <a:pPr eaLnBrk="1">
              <a:lnSpc>
                <a:spcPct val="150000"/>
              </a:lnSpc>
            </a:pPr>
            <a:r>
              <a:rPr lang="en-US" altLang="zh-CN" sz="2400"/>
              <a:t> </a:t>
            </a:r>
            <a:r>
              <a:rPr lang="en-AU" altLang="zh-CN" sz="2400"/>
              <a:t>1</a:t>
            </a:r>
            <a:r>
              <a:rPr lang="zh-CN" altLang="zh-CN" sz="2400"/>
              <a:t>）选择“</a:t>
            </a:r>
            <a:r>
              <a:rPr lang="en-AU" altLang="zh-CN" sz="2400"/>
              <a:t>Simulate</a:t>
            </a:r>
            <a:r>
              <a:rPr lang="zh-CN" altLang="zh-CN" sz="2400"/>
              <a:t>”→“</a:t>
            </a:r>
            <a:r>
              <a:rPr lang="en-AU" altLang="zh-CN" sz="2400"/>
              <a:t>Instruments</a:t>
            </a:r>
            <a:r>
              <a:rPr lang="zh-CN" altLang="zh-CN" sz="2400"/>
              <a:t>”→“</a:t>
            </a:r>
            <a:r>
              <a:rPr lang="en-AU" altLang="zh-CN" sz="2400"/>
              <a:t>        Oscilloscope</a:t>
            </a:r>
            <a:r>
              <a:rPr lang="zh-CN" altLang="zh-CN" sz="2400"/>
              <a:t>”命令，</a:t>
            </a:r>
            <a:r>
              <a:rPr lang="zh-CN" altLang="en-US" sz="2400"/>
              <a:t>用鼠标把</a:t>
            </a:r>
            <a:r>
              <a:rPr lang="zh-CN" altLang="zh-CN" sz="2400"/>
              <a:t>示波器放置在工作台上。</a:t>
            </a:r>
          </a:p>
          <a:p>
            <a:pPr eaLnBrk="1">
              <a:lnSpc>
                <a:spcPct val="150000"/>
              </a:lnSpc>
            </a:pPr>
            <a:r>
              <a:rPr lang="en-US" altLang="zh-CN" sz="2400"/>
              <a:t>2</a:t>
            </a:r>
            <a:r>
              <a:rPr lang="zh-CN" altLang="zh-CN" sz="2400"/>
              <a:t>）在工作台右边的仪器工具栏中找到示波器图标</a:t>
            </a:r>
            <a:r>
              <a:rPr lang="en-US" altLang="zh-CN" sz="2400"/>
              <a:t>      </a:t>
            </a:r>
            <a:r>
              <a:rPr lang="en-AU" altLang="zh-CN" sz="2400"/>
              <a:t> </a:t>
            </a:r>
            <a:r>
              <a:rPr lang="zh-CN" altLang="zh-CN" sz="2400"/>
              <a:t>，其余操作同上。</a:t>
            </a:r>
          </a:p>
        </p:txBody>
      </p:sp>
      <p:sp>
        <p:nvSpPr>
          <p:cNvPr id="10" name="矩形 9"/>
          <p:cNvSpPr/>
          <p:nvPr/>
        </p:nvSpPr>
        <p:spPr>
          <a:xfrm>
            <a:off x="229899" y="949181"/>
            <a:ext cx="3477234"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1.2  </a:t>
            </a:r>
            <a:r>
              <a:rPr lang="zh-CN" altLang="en-US" sz="3200" b="1" dirty="0">
                <a:solidFill>
                  <a:schemeClr val="accent5">
                    <a:lumMod val="50000"/>
                  </a:schemeClr>
                </a:solidFill>
                <a:latin typeface="+mn-lt"/>
                <a:ea typeface="+mn-ea"/>
              </a:rPr>
              <a:t>电路功能仿真</a:t>
            </a:r>
            <a:endParaRPr lang="zh-CN" altLang="zh-CN" sz="3200" b="1" dirty="0">
              <a:solidFill>
                <a:schemeClr val="accent5">
                  <a:lumMod val="50000"/>
                </a:schemeClr>
              </a:solidFill>
              <a:latin typeface="+mn-lt"/>
              <a:ea typeface="+mn-ea"/>
            </a:endParaRPr>
          </a:p>
        </p:txBody>
      </p:sp>
      <p:sp>
        <p:nvSpPr>
          <p:cNvPr id="30726" name="矩形 10"/>
          <p:cNvSpPr>
            <a:spLocks noChangeArrowheads="1"/>
          </p:cNvSpPr>
          <p:nvPr/>
        </p:nvSpPr>
        <p:spPr bwMode="auto">
          <a:xfrm>
            <a:off x="709757" y="1810326"/>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虚拟仪器</a:t>
            </a:r>
            <a:endParaRPr lang="zh-CN" altLang="zh-CN" sz="2400" dirty="0">
              <a:latin typeface="微软雅黑" panose="020B0503020204020204" pitchFamily="34" charset="-122"/>
              <a:ea typeface="微软雅黑" panose="020B0503020204020204" pitchFamily="34" charset="-122"/>
            </a:endParaRPr>
          </a:p>
        </p:txBody>
      </p:sp>
      <p:pic>
        <p:nvPicPr>
          <p:cNvPr id="307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132" y="2949286"/>
            <a:ext cx="56515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557" y="4103399"/>
            <a:ext cx="5095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584024"/>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矩形 12"/>
          <p:cNvSpPr>
            <a:spLocks noChangeArrowheads="1"/>
          </p:cNvSpPr>
          <p:nvPr/>
        </p:nvSpPr>
        <p:spPr bwMode="auto">
          <a:xfrm>
            <a:off x="571212" y="2189162"/>
            <a:ext cx="104632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a:t>（</a:t>
            </a:r>
            <a:r>
              <a:rPr lang="en-US" altLang="zh-CN" sz="2400"/>
              <a:t>2</a:t>
            </a:r>
            <a:r>
              <a:rPr lang="zh-CN" altLang="zh-CN" sz="2400"/>
              <a:t>）</a:t>
            </a:r>
            <a:r>
              <a:rPr lang="zh-CN" altLang="en-US" sz="2400"/>
              <a:t>示波器</a:t>
            </a:r>
            <a:endParaRPr lang="zh-CN" altLang="zh-CN" sz="2400"/>
          </a:p>
        </p:txBody>
      </p:sp>
      <p:sp>
        <p:nvSpPr>
          <p:cNvPr id="10" name="矩形 9"/>
          <p:cNvSpPr/>
          <p:nvPr/>
        </p:nvSpPr>
        <p:spPr>
          <a:xfrm>
            <a:off x="142731" y="677069"/>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1.2  </a:t>
            </a:r>
            <a:r>
              <a:rPr lang="zh-CN" altLang="en-US" sz="3200" b="1" dirty="0">
                <a:solidFill>
                  <a:schemeClr val="accent5">
                    <a:lumMod val="50000"/>
                  </a:schemeClr>
                </a:solidFill>
                <a:latin typeface="+mn-lt"/>
                <a:ea typeface="+mn-ea"/>
              </a:rPr>
              <a:t>电路功能仿真</a:t>
            </a:r>
            <a:endParaRPr lang="zh-CN" altLang="zh-CN" sz="3200" b="1" dirty="0">
              <a:solidFill>
                <a:schemeClr val="accent5">
                  <a:lumMod val="50000"/>
                </a:schemeClr>
              </a:solidFill>
              <a:latin typeface="+mn-lt"/>
              <a:ea typeface="+mn-ea"/>
            </a:endParaRPr>
          </a:p>
        </p:txBody>
      </p:sp>
      <p:sp>
        <p:nvSpPr>
          <p:cNvPr id="31750" name="矩形 10"/>
          <p:cNvSpPr>
            <a:spLocks noChangeArrowheads="1"/>
          </p:cNvSpPr>
          <p:nvPr/>
        </p:nvSpPr>
        <p:spPr bwMode="auto">
          <a:xfrm>
            <a:off x="529504" y="1494234"/>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虚拟仪器</a:t>
            </a:r>
            <a:endParaRPr lang="zh-CN" altLang="zh-CN" sz="2400" dirty="0">
              <a:latin typeface="微软雅黑" panose="020B0503020204020204" pitchFamily="34" charset="-122"/>
              <a:ea typeface="微软雅黑" panose="020B0503020204020204" pitchFamily="34" charset="-122"/>
            </a:endParaRPr>
          </a:p>
        </p:txBody>
      </p:sp>
      <p:sp>
        <p:nvSpPr>
          <p:cNvPr id="31751" name="Rectangle 1"/>
          <p:cNvSpPr>
            <a:spLocks noChangeArrowheads="1"/>
          </p:cNvSpPr>
          <p:nvPr/>
        </p:nvSpPr>
        <p:spPr bwMode="auto">
          <a:xfrm>
            <a:off x="142731" y="2878931"/>
            <a:ext cx="11952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AU" sz="2400"/>
              <a:t>示波器输入通道连接到电路中需要测试的节点上，方法同上节引脚之间的连线相同。</a:t>
            </a:r>
            <a:endParaRPr lang="en-US" altLang="zh-CN" sz="2400"/>
          </a:p>
        </p:txBody>
      </p:sp>
      <p:pic>
        <p:nvPicPr>
          <p:cNvPr id="317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462" y="3640137"/>
            <a:ext cx="5732463"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1222058"/>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矩形 12"/>
          <p:cNvSpPr>
            <a:spLocks noChangeArrowheads="1"/>
          </p:cNvSpPr>
          <p:nvPr/>
        </p:nvSpPr>
        <p:spPr bwMode="auto">
          <a:xfrm>
            <a:off x="9306456" y="-54377"/>
            <a:ext cx="168708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US" altLang="zh-CN" sz="2400" dirty="0"/>
              <a:t>4</a:t>
            </a:r>
            <a:r>
              <a:rPr lang="zh-CN" altLang="zh-CN" sz="2400" dirty="0"/>
              <a:t>）</a:t>
            </a:r>
            <a:r>
              <a:rPr lang="zh-CN" altLang="en-US" sz="2400" dirty="0"/>
              <a:t>仿真</a:t>
            </a:r>
            <a:endParaRPr lang="zh-CN" altLang="zh-CN" sz="2400" dirty="0"/>
          </a:p>
        </p:txBody>
      </p:sp>
      <p:sp>
        <p:nvSpPr>
          <p:cNvPr id="10" name="矩形 9"/>
          <p:cNvSpPr/>
          <p:nvPr/>
        </p:nvSpPr>
        <p:spPr>
          <a:xfrm>
            <a:off x="3715832" y="-23707"/>
            <a:ext cx="3477234"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rPr>
              <a:t>1</a:t>
            </a:r>
            <a:r>
              <a:rPr lang="en-US" altLang="zh-CN" sz="3200" b="1" dirty="0" smtClean="0">
                <a:solidFill>
                  <a:schemeClr val="accent5">
                    <a:lumMod val="50000"/>
                  </a:schemeClr>
                </a:solidFill>
                <a:latin typeface="+mn-lt"/>
                <a:ea typeface="+mn-ea"/>
              </a:rPr>
              <a:t>.2  </a:t>
            </a:r>
            <a:r>
              <a:rPr lang="zh-CN" altLang="en-US" sz="3200" b="1" dirty="0">
                <a:solidFill>
                  <a:schemeClr val="accent5">
                    <a:lumMod val="50000"/>
                  </a:schemeClr>
                </a:solidFill>
                <a:latin typeface="+mn-lt"/>
                <a:ea typeface="+mn-ea"/>
              </a:rPr>
              <a:t>电路功能仿真</a:t>
            </a:r>
            <a:endParaRPr lang="zh-CN" altLang="zh-CN" sz="3200" b="1" dirty="0">
              <a:solidFill>
                <a:schemeClr val="accent5">
                  <a:lumMod val="50000"/>
                </a:schemeClr>
              </a:solidFill>
              <a:latin typeface="+mn-lt"/>
              <a:ea typeface="+mn-ea"/>
            </a:endParaRPr>
          </a:p>
        </p:txBody>
      </p:sp>
      <p:sp>
        <p:nvSpPr>
          <p:cNvPr id="32774" name="矩形 10"/>
          <p:cNvSpPr>
            <a:spLocks noChangeArrowheads="1"/>
          </p:cNvSpPr>
          <p:nvPr/>
        </p:nvSpPr>
        <p:spPr bwMode="auto">
          <a:xfrm>
            <a:off x="7401456" y="419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虚拟仪器</a:t>
            </a:r>
            <a:endParaRPr lang="zh-CN" altLang="zh-CN" sz="2400" dirty="0">
              <a:latin typeface="微软雅黑" panose="020B0503020204020204" pitchFamily="34" charset="-122"/>
              <a:ea typeface="微软雅黑" panose="020B0503020204020204" pitchFamily="34" charset="-122"/>
            </a:endParaRPr>
          </a:p>
        </p:txBody>
      </p:sp>
      <p:sp>
        <p:nvSpPr>
          <p:cNvPr id="32775" name="Rectangle 1"/>
          <p:cNvSpPr>
            <a:spLocks noChangeArrowheads="1"/>
          </p:cNvSpPr>
          <p:nvPr/>
        </p:nvSpPr>
        <p:spPr bwMode="auto">
          <a:xfrm>
            <a:off x="315335" y="5048409"/>
            <a:ext cx="1122550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选择“</a:t>
            </a:r>
            <a:r>
              <a:rPr lang="en-AU" altLang="zh-CN" sz="2400" dirty="0"/>
              <a:t>Simulate</a:t>
            </a:r>
            <a:r>
              <a:rPr lang="zh-CN" altLang="zh-CN" sz="2400" dirty="0"/>
              <a:t>”→“</a:t>
            </a:r>
            <a:r>
              <a:rPr lang="en-AU" altLang="zh-CN" sz="2400" dirty="0"/>
              <a:t>Run</a:t>
            </a:r>
            <a:r>
              <a:rPr lang="zh-CN" altLang="zh-CN" sz="2400" dirty="0"/>
              <a:t>”命令或按下</a:t>
            </a:r>
            <a:r>
              <a:rPr lang="en-US" altLang="zh-CN" sz="2400" dirty="0"/>
              <a:t>    </a:t>
            </a:r>
            <a:r>
              <a:rPr lang="en-AU" altLang="zh-CN" sz="2400" dirty="0"/>
              <a:t> </a:t>
            </a:r>
            <a:r>
              <a:rPr lang="zh-CN" altLang="zh-CN" sz="2400" dirty="0"/>
              <a:t>按钮，仿真开始。调整示波器扫描时基到</a:t>
            </a:r>
            <a:r>
              <a:rPr lang="en-AU" altLang="zh-CN" sz="2400" dirty="0"/>
              <a:t>2ms</a:t>
            </a:r>
            <a:r>
              <a:rPr lang="en-US" altLang="zh-CN" sz="2400" dirty="0"/>
              <a:t>/</a:t>
            </a:r>
            <a:r>
              <a:rPr lang="en-AU" altLang="zh-CN" sz="2400" dirty="0" err="1"/>
              <a:t>Div</a:t>
            </a:r>
            <a:r>
              <a:rPr lang="zh-CN" altLang="zh-CN" sz="2400" dirty="0"/>
              <a:t>和</a:t>
            </a:r>
            <a:r>
              <a:rPr lang="en-AU" altLang="zh-CN" sz="2400" dirty="0"/>
              <a:t>A</a:t>
            </a:r>
            <a:r>
              <a:rPr lang="zh-CN" altLang="zh-CN" sz="2400" dirty="0"/>
              <a:t>通道的比例刻度为</a:t>
            </a:r>
            <a:r>
              <a:rPr lang="en-AU" altLang="zh-CN" sz="2400" dirty="0"/>
              <a:t>500mV/</a:t>
            </a:r>
            <a:r>
              <a:rPr lang="en-AU" altLang="zh-CN" sz="2400" dirty="0" err="1"/>
              <a:t>Div</a:t>
            </a:r>
            <a:r>
              <a:rPr lang="zh-CN" altLang="zh-CN" sz="2400" dirty="0"/>
              <a:t>，会看到</a:t>
            </a:r>
            <a:r>
              <a:rPr lang="zh-CN" altLang="en-US" sz="2400" dirty="0"/>
              <a:t>如</a:t>
            </a:r>
            <a:r>
              <a:rPr lang="zh-CN" altLang="zh-CN" sz="2400" dirty="0"/>
              <a:t>图所示的仿真结果。仿真时，</a:t>
            </a:r>
            <a:r>
              <a:rPr lang="en-AU" altLang="zh-CN" sz="2400" dirty="0"/>
              <a:t>7</a:t>
            </a:r>
            <a:r>
              <a:rPr lang="zh-CN" altLang="zh-CN" sz="2400" dirty="0"/>
              <a:t>段数码管向上计数，</a:t>
            </a:r>
            <a:r>
              <a:rPr lang="en-AU" altLang="zh-CN" sz="2400" dirty="0"/>
              <a:t>LED</a:t>
            </a:r>
            <a:r>
              <a:rPr lang="zh-CN" altLang="zh-CN" sz="2400" dirty="0"/>
              <a:t>（发光二极管</a:t>
            </a:r>
            <a:r>
              <a:rPr lang="zh-CN" altLang="zh-CN" sz="2400" dirty="0" smtClean="0"/>
              <a:t>）闪烁。</a:t>
            </a:r>
            <a:endParaRPr lang="zh-CN" altLang="zh-CN" sz="2400" dirty="0"/>
          </a:p>
        </p:txBody>
      </p:sp>
      <p:pic>
        <p:nvPicPr>
          <p:cNvPr id="327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82" y="5286882"/>
            <a:ext cx="3857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783335" y="657343"/>
            <a:ext cx="9800000" cy="4409524"/>
          </a:xfrm>
          <a:prstGeom prst="rect">
            <a:avLst/>
          </a:prstGeom>
        </p:spPr>
      </p:pic>
    </p:spTree>
    <p:extLst>
      <p:ext uri="{BB962C8B-B14F-4D97-AF65-F5344CB8AC3E}">
        <p14:creationId xmlns:p14="http://schemas.microsoft.com/office/powerpoint/2010/main" val="2483922946"/>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latin typeface="Arial" panose="020B0604020202020204" pitchFamily="34" charset="0"/>
            </a:endParaRPr>
          </a:p>
        </p:txBody>
      </p:sp>
      <p:graphicFrame>
        <p:nvGraphicFramePr>
          <p:cNvPr id="6148" name="对象 1"/>
          <p:cNvGraphicFramePr>
            <a:graphicFrameLocks noChangeAspect="1"/>
          </p:cNvGraphicFramePr>
          <p:nvPr/>
        </p:nvGraphicFramePr>
        <p:xfrm>
          <a:off x="8070850" y="3362325"/>
          <a:ext cx="114300" cy="177800"/>
        </p:xfrm>
        <a:graphic>
          <a:graphicData uri="http://schemas.openxmlformats.org/presentationml/2006/ole">
            <mc:AlternateContent xmlns:mc="http://schemas.openxmlformats.org/markup-compatibility/2006">
              <mc:Choice xmlns:v="urn:schemas-microsoft-com:vml" Requires="v">
                <p:oleObj spid="_x0000_s2230" name="Equation" r:id="rId4" imgW="114102" imgH="177492" progId="Equation.DSMT4">
                  <p:embed/>
                </p:oleObj>
              </mc:Choice>
              <mc:Fallback>
                <p:oleObj name="Equation" r:id="rId4" imgW="114102" imgH="17749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0850" y="3362325"/>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9" name="矩形 5"/>
          <p:cNvSpPr>
            <a:spLocks noChangeArrowheads="1"/>
          </p:cNvSpPr>
          <p:nvPr/>
        </p:nvSpPr>
        <p:spPr bwMode="auto">
          <a:xfrm>
            <a:off x="389745" y="5110763"/>
            <a:ext cx="11437495"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30000"/>
              </a:lnSpc>
              <a:spcBef>
                <a:spcPct val="0"/>
              </a:spcBef>
              <a:buClrTx/>
              <a:buFontTx/>
              <a:buNone/>
            </a:pPr>
            <a:r>
              <a:rPr lang="en-US" altLang="zh-CN" sz="2400" dirty="0">
                <a:solidFill>
                  <a:srgbClr val="333333"/>
                </a:solidFill>
                <a:latin typeface="Times New Roman" panose="02020603050405020304" pitchFamily="18" charset="0"/>
                <a:cs typeface="Times New Roman" panose="02020603050405020304" pitchFamily="18" charset="0"/>
              </a:rPr>
              <a:t>   Multisim</a:t>
            </a:r>
            <a:r>
              <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是美国国家仪器（</a:t>
            </a:r>
            <a:r>
              <a:rPr lang="en-US" altLang="zh-CN"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NI</a:t>
            </a:r>
            <a:r>
              <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）有限公司推出的以</a:t>
            </a:r>
            <a:r>
              <a:rPr lang="en-US" altLang="zh-CN"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Windows</a:t>
            </a:r>
            <a:r>
              <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为基础的仿真工具，适用于板级的</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模拟</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数字电路板</a:t>
            </a:r>
            <a:r>
              <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的设计工作。它包含了电路原理图的图形输入、电路硬件描述语言输入方式，具有丰富的仿真分析能力</a:t>
            </a:r>
            <a:r>
              <a:rPr lang="zh-CN" altLang="en-US" sz="2400" dirty="0" smtClean="0">
                <a:solidFill>
                  <a:srgbClr val="333333"/>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solidFill>
                <a:srgbClr val="333333"/>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6"/>
          <a:stretch>
            <a:fillRect/>
          </a:stretch>
        </p:blipFill>
        <p:spPr>
          <a:xfrm>
            <a:off x="2541411" y="879884"/>
            <a:ext cx="6407716" cy="4230879"/>
          </a:xfrm>
          <a:prstGeom prst="rect">
            <a:avLst/>
          </a:prstGeom>
        </p:spPr>
      </p:pic>
    </p:spTree>
    <p:extLst>
      <p:ext uri="{BB962C8B-B14F-4D97-AF65-F5344CB8AC3E}">
        <p14:creationId xmlns:p14="http://schemas.microsoft.com/office/powerpoint/2010/main" val="3943811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矩形 12"/>
          <p:cNvSpPr>
            <a:spLocks noChangeArrowheads="1"/>
          </p:cNvSpPr>
          <p:nvPr/>
        </p:nvSpPr>
        <p:spPr bwMode="auto">
          <a:xfrm>
            <a:off x="318657" y="2050556"/>
            <a:ext cx="7269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用</a:t>
            </a:r>
            <a:r>
              <a:rPr lang="en-AU" altLang="zh-CN" sz="2400" dirty="0"/>
              <a:t>AC Analysis</a:t>
            </a:r>
            <a:r>
              <a:rPr lang="zh-CN" altLang="zh-CN" sz="2400" dirty="0"/>
              <a:t>（交流分析）对电路进行分析，检测运算放大器输出信号的频率响应。</a:t>
            </a:r>
          </a:p>
        </p:txBody>
      </p:sp>
      <p:sp>
        <p:nvSpPr>
          <p:cNvPr id="10" name="矩形 9"/>
          <p:cNvSpPr/>
          <p:nvPr/>
        </p:nvSpPr>
        <p:spPr>
          <a:xfrm>
            <a:off x="122093" y="854798"/>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rPr>
              <a:t>1</a:t>
            </a:r>
            <a:r>
              <a:rPr lang="en-US" altLang="zh-CN" sz="3200" b="1" dirty="0" smtClean="0">
                <a:solidFill>
                  <a:schemeClr val="accent5">
                    <a:lumMod val="50000"/>
                  </a:schemeClr>
                </a:solidFill>
                <a:latin typeface="+mn-lt"/>
                <a:ea typeface="+mn-ea"/>
              </a:rPr>
              <a:t>.2  </a:t>
            </a:r>
            <a:r>
              <a:rPr lang="zh-CN" altLang="en-US" sz="3200" b="1" dirty="0">
                <a:solidFill>
                  <a:schemeClr val="accent5">
                    <a:lumMod val="50000"/>
                  </a:schemeClr>
                </a:solidFill>
                <a:latin typeface="+mn-lt"/>
                <a:ea typeface="+mn-ea"/>
              </a:rPr>
              <a:t>电路功能仿真</a:t>
            </a:r>
            <a:endParaRPr lang="zh-CN" altLang="zh-CN" sz="3200" b="1" dirty="0">
              <a:solidFill>
                <a:schemeClr val="accent5">
                  <a:lumMod val="50000"/>
                </a:schemeClr>
              </a:solidFill>
              <a:latin typeface="+mn-lt"/>
              <a:ea typeface="+mn-ea"/>
            </a:endParaRPr>
          </a:p>
        </p:txBody>
      </p:sp>
      <p:sp>
        <p:nvSpPr>
          <p:cNvPr id="33798" name="矩形 10"/>
          <p:cNvSpPr>
            <a:spLocks noChangeArrowheads="1"/>
          </p:cNvSpPr>
          <p:nvPr/>
        </p:nvSpPr>
        <p:spPr bwMode="auto">
          <a:xfrm>
            <a:off x="318657" y="1514083"/>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电路分析</a:t>
            </a:r>
            <a:endParaRPr lang="zh-CN" altLang="zh-CN" sz="2400" dirty="0">
              <a:latin typeface="微软雅黑" panose="020B0503020204020204" pitchFamily="34" charset="-122"/>
              <a:ea typeface="微软雅黑" panose="020B0503020204020204" pitchFamily="34" charset="-122"/>
            </a:endParaRPr>
          </a:p>
        </p:txBody>
      </p:sp>
      <p:sp>
        <p:nvSpPr>
          <p:cNvPr id="33799" name="Rectangle 1"/>
          <p:cNvSpPr>
            <a:spLocks noChangeArrowheads="1"/>
          </p:cNvSpPr>
          <p:nvPr/>
        </p:nvSpPr>
        <p:spPr bwMode="auto">
          <a:xfrm>
            <a:off x="318657" y="3367688"/>
            <a:ext cx="785552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a:t>
            </a:r>
            <a:r>
              <a:rPr lang="en-AU" altLang="zh-CN" sz="2400" dirty="0"/>
              <a:t>1</a:t>
            </a:r>
            <a:r>
              <a:rPr lang="zh-CN" altLang="zh-CN" sz="2400" dirty="0"/>
              <a:t>）被分析网络的命名</a:t>
            </a:r>
          </a:p>
          <a:p>
            <a:pPr eaLnBrk="1">
              <a:lnSpc>
                <a:spcPct val="150000"/>
              </a:lnSpc>
            </a:pPr>
            <a:r>
              <a:rPr lang="en-US" altLang="zh-CN" sz="2400" dirty="0"/>
              <a:t>       </a:t>
            </a:r>
            <a:r>
              <a:rPr lang="zh-CN" altLang="zh-CN" sz="2400" dirty="0"/>
              <a:t>运算放大器输出信号是第</a:t>
            </a:r>
            <a:r>
              <a:rPr lang="en-AU" altLang="zh-CN" sz="2400" dirty="0"/>
              <a:t>6</a:t>
            </a:r>
            <a:r>
              <a:rPr lang="zh-CN" altLang="zh-CN" sz="2400" dirty="0"/>
              <a:t>引脚，移动鼠标箭头到第</a:t>
            </a:r>
            <a:r>
              <a:rPr lang="en-AU" altLang="zh-CN" sz="2400" dirty="0"/>
              <a:t>6</a:t>
            </a:r>
            <a:r>
              <a:rPr lang="zh-CN" altLang="zh-CN" sz="2400" dirty="0"/>
              <a:t>引脚连接线上双击左键，系统弹出“</a:t>
            </a:r>
            <a:r>
              <a:rPr lang="en-AU" altLang="zh-CN" sz="2400" dirty="0"/>
              <a:t>Net Properties</a:t>
            </a:r>
            <a:r>
              <a:rPr lang="zh-CN" altLang="zh-CN" sz="2400" dirty="0"/>
              <a:t>”对话框，本例中把网络名称改为“</a:t>
            </a:r>
            <a:r>
              <a:rPr lang="en-AU" altLang="zh-CN" sz="2400" dirty="0" err="1"/>
              <a:t>analog_out</a:t>
            </a:r>
            <a:r>
              <a:rPr lang="zh-CN" altLang="zh-CN" sz="2400" dirty="0"/>
              <a:t>”。</a:t>
            </a:r>
          </a:p>
        </p:txBody>
      </p:sp>
      <p:pic>
        <p:nvPicPr>
          <p:cNvPr id="33800" name="Picture 2" descr="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081" y="597644"/>
            <a:ext cx="3703638" cy="603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1023998"/>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8425" y="771525"/>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rPr>
              <a:t>1</a:t>
            </a:r>
            <a:r>
              <a:rPr lang="en-US" altLang="zh-CN" sz="3200" b="1" dirty="0" smtClean="0">
                <a:solidFill>
                  <a:schemeClr val="accent5">
                    <a:lumMod val="50000"/>
                  </a:schemeClr>
                </a:solidFill>
                <a:latin typeface="+mn-lt"/>
                <a:ea typeface="+mn-ea"/>
              </a:rPr>
              <a:t>.2  </a:t>
            </a:r>
            <a:r>
              <a:rPr lang="zh-CN" altLang="en-US" sz="3200" b="1" dirty="0">
                <a:solidFill>
                  <a:schemeClr val="accent5">
                    <a:lumMod val="50000"/>
                  </a:schemeClr>
                </a:solidFill>
                <a:latin typeface="+mn-lt"/>
                <a:ea typeface="+mn-ea"/>
              </a:rPr>
              <a:t>电路功能仿真</a:t>
            </a:r>
            <a:endParaRPr lang="zh-CN" altLang="zh-CN" sz="3200" b="1" dirty="0">
              <a:solidFill>
                <a:schemeClr val="accent5">
                  <a:lumMod val="50000"/>
                </a:schemeClr>
              </a:solidFill>
              <a:latin typeface="+mn-lt"/>
              <a:ea typeface="+mn-ea"/>
            </a:endParaRPr>
          </a:p>
        </p:txBody>
      </p:sp>
      <p:sp>
        <p:nvSpPr>
          <p:cNvPr id="35845" name="矩形 10"/>
          <p:cNvSpPr>
            <a:spLocks noChangeArrowheads="1"/>
          </p:cNvSpPr>
          <p:nvPr/>
        </p:nvSpPr>
        <p:spPr bwMode="auto">
          <a:xfrm>
            <a:off x="295470" y="1717453"/>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电路分析</a:t>
            </a:r>
            <a:endParaRPr lang="zh-CN" altLang="zh-CN" sz="2400" dirty="0">
              <a:latin typeface="微软雅黑" panose="020B0503020204020204" pitchFamily="34" charset="-122"/>
              <a:ea typeface="微软雅黑" panose="020B0503020204020204" pitchFamily="34" charset="-122"/>
            </a:endParaRPr>
          </a:p>
        </p:txBody>
      </p:sp>
      <p:sp>
        <p:nvSpPr>
          <p:cNvPr id="35846" name="Rectangle 1"/>
          <p:cNvSpPr>
            <a:spLocks noChangeArrowheads="1"/>
          </p:cNvSpPr>
          <p:nvPr/>
        </p:nvSpPr>
        <p:spPr bwMode="auto">
          <a:xfrm>
            <a:off x="274638" y="2189305"/>
            <a:ext cx="385166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smtClean="0"/>
              <a:t>（</a:t>
            </a:r>
            <a:r>
              <a:rPr lang="en-AU" altLang="zh-CN" sz="2400" dirty="0"/>
              <a:t>2</a:t>
            </a:r>
            <a:r>
              <a:rPr lang="zh-CN" altLang="zh-CN" sz="2400" dirty="0"/>
              <a:t>）</a:t>
            </a:r>
            <a:r>
              <a:rPr lang="en-AU" altLang="zh-CN" sz="2400" dirty="0"/>
              <a:t>AC Analysis</a:t>
            </a:r>
            <a:r>
              <a:rPr lang="zh-CN" altLang="zh-CN" sz="2400" dirty="0"/>
              <a:t>设置</a:t>
            </a:r>
          </a:p>
          <a:p>
            <a:pPr eaLnBrk="1">
              <a:lnSpc>
                <a:spcPct val="150000"/>
              </a:lnSpc>
            </a:pPr>
            <a:r>
              <a:rPr lang="zh-CN" altLang="zh-CN" sz="2400" dirty="0"/>
              <a:t>选择 </a:t>
            </a:r>
            <a:r>
              <a:rPr lang="zh-CN" altLang="zh-CN" sz="2400" dirty="0" smtClean="0"/>
              <a:t>“</a:t>
            </a:r>
            <a:r>
              <a:rPr lang="zh-CN" altLang="en-US" sz="2400" dirty="0" smtClean="0"/>
              <a:t>仿真</a:t>
            </a:r>
            <a:r>
              <a:rPr lang="zh-CN" altLang="zh-CN" sz="2400" dirty="0" smtClean="0"/>
              <a:t>”</a:t>
            </a:r>
            <a:r>
              <a:rPr lang="zh-CN" altLang="zh-CN" sz="2400" dirty="0"/>
              <a:t>→“</a:t>
            </a:r>
            <a:r>
              <a:rPr lang="en-US" altLang="zh-CN" sz="2400" dirty="0"/>
              <a:t>Analysis and Simulation</a:t>
            </a:r>
            <a:r>
              <a:rPr lang="zh-CN" altLang="zh-CN" sz="2400" dirty="0"/>
              <a:t>”→</a:t>
            </a:r>
            <a:r>
              <a:rPr lang="zh-CN" altLang="zh-CN" sz="2400" dirty="0" smtClean="0"/>
              <a:t>“</a:t>
            </a:r>
            <a:r>
              <a:rPr lang="zh-CN" altLang="en-US" sz="2400" dirty="0" smtClean="0"/>
              <a:t>交流分析</a:t>
            </a:r>
            <a:r>
              <a:rPr lang="zh-CN" altLang="zh-CN" sz="2400" dirty="0" smtClean="0"/>
              <a:t>”</a:t>
            </a:r>
            <a:r>
              <a:rPr lang="zh-CN" altLang="zh-CN" sz="2400" dirty="0"/>
              <a:t>命令，系统弹出“</a:t>
            </a:r>
            <a:r>
              <a:rPr lang="en-US" altLang="zh-CN" sz="2400" dirty="0"/>
              <a:t>AC Sweep</a:t>
            </a:r>
            <a:r>
              <a:rPr lang="zh-CN" altLang="zh-CN" sz="2400" dirty="0"/>
              <a:t>”对话框</a:t>
            </a:r>
            <a:r>
              <a:rPr lang="zh-CN" altLang="zh-CN" sz="2400" dirty="0" smtClean="0"/>
              <a:t>。</a:t>
            </a:r>
            <a:endParaRPr lang="en-US" altLang="zh-CN" sz="2400" dirty="0" smtClean="0"/>
          </a:p>
          <a:p>
            <a:pPr eaLnBrk="1">
              <a:lnSpc>
                <a:spcPct val="150000"/>
              </a:lnSpc>
            </a:pPr>
            <a:r>
              <a:rPr lang="zh-CN" altLang="en-US" sz="2400" dirty="0"/>
              <a:t>上</a:t>
            </a:r>
            <a:r>
              <a:rPr lang="zh-CN" altLang="en-US" sz="2400" dirty="0" smtClean="0"/>
              <a:t>图是“频率参数”，</a:t>
            </a:r>
            <a:endParaRPr lang="en-US" altLang="zh-CN" sz="2400" dirty="0" smtClean="0"/>
          </a:p>
          <a:p>
            <a:pPr eaLnBrk="1">
              <a:lnSpc>
                <a:spcPct val="150000"/>
              </a:lnSpc>
            </a:pPr>
            <a:r>
              <a:rPr lang="zh-CN" altLang="en-US" sz="2400" dirty="0"/>
              <a:t>下</a:t>
            </a:r>
            <a:r>
              <a:rPr lang="zh-CN" altLang="en-US" sz="2400" dirty="0" smtClean="0"/>
              <a:t>图是“输出”</a:t>
            </a:r>
            <a:endParaRPr lang="en-US" altLang="zh-CN" sz="2400" dirty="0" smtClean="0"/>
          </a:p>
          <a:p>
            <a:pPr eaLnBrk="1">
              <a:lnSpc>
                <a:spcPct val="150000"/>
              </a:lnSpc>
            </a:pPr>
            <a:endParaRPr lang="zh-CN" altLang="zh-CN" sz="2400" dirty="0"/>
          </a:p>
        </p:txBody>
      </p:sp>
      <p:pic>
        <p:nvPicPr>
          <p:cNvPr id="3" name="图片 2"/>
          <p:cNvPicPr>
            <a:picLocks noChangeAspect="1"/>
          </p:cNvPicPr>
          <p:nvPr/>
        </p:nvPicPr>
        <p:blipFill>
          <a:blip r:embed="rId2"/>
          <a:stretch>
            <a:fillRect/>
          </a:stretch>
        </p:blipFill>
        <p:spPr>
          <a:xfrm>
            <a:off x="4660365" y="156106"/>
            <a:ext cx="6685714" cy="2771429"/>
          </a:xfrm>
          <a:prstGeom prst="rect">
            <a:avLst/>
          </a:prstGeom>
        </p:spPr>
      </p:pic>
      <p:pic>
        <p:nvPicPr>
          <p:cNvPr id="6" name="图片 5"/>
          <p:cNvPicPr>
            <a:picLocks noChangeAspect="1"/>
          </p:cNvPicPr>
          <p:nvPr/>
        </p:nvPicPr>
        <p:blipFill>
          <a:blip r:embed="rId3"/>
          <a:stretch>
            <a:fillRect/>
          </a:stretch>
        </p:blipFill>
        <p:spPr>
          <a:xfrm>
            <a:off x="4564461" y="3262093"/>
            <a:ext cx="6877522" cy="3409524"/>
          </a:xfrm>
          <a:prstGeom prst="rect">
            <a:avLst/>
          </a:prstGeom>
        </p:spPr>
      </p:pic>
    </p:spTree>
    <p:extLst>
      <p:ext uri="{BB962C8B-B14F-4D97-AF65-F5344CB8AC3E}">
        <p14:creationId xmlns:p14="http://schemas.microsoft.com/office/powerpoint/2010/main" val="659783889"/>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矩形 10"/>
          <p:cNvSpPr>
            <a:spLocks noChangeArrowheads="1"/>
          </p:cNvSpPr>
          <p:nvPr/>
        </p:nvSpPr>
        <p:spPr bwMode="auto">
          <a:xfrm>
            <a:off x="368589" y="2518065"/>
            <a:ext cx="11338502"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AU" altLang="zh-CN" sz="2400" dirty="0"/>
              <a:t>3</a:t>
            </a:r>
            <a:r>
              <a:rPr lang="zh-CN" altLang="zh-CN" sz="2400" dirty="0"/>
              <a:t>）“</a:t>
            </a:r>
            <a:r>
              <a:rPr lang="en-AU" altLang="zh-CN" sz="2400" dirty="0"/>
              <a:t>Output</a:t>
            </a:r>
            <a:r>
              <a:rPr lang="zh-CN" altLang="zh-CN" sz="2400" dirty="0"/>
              <a:t>”选项卡</a:t>
            </a:r>
          </a:p>
          <a:p>
            <a:pPr eaLnBrk="1">
              <a:lnSpc>
                <a:spcPct val="150000"/>
              </a:lnSpc>
            </a:pPr>
            <a:r>
              <a:rPr lang="en-US" altLang="zh-CN" sz="2400" dirty="0"/>
              <a:t>       </a:t>
            </a:r>
            <a:r>
              <a:rPr lang="zh-CN" altLang="zh-CN" sz="2400" dirty="0"/>
              <a:t>在</a:t>
            </a:r>
            <a:r>
              <a:rPr lang="zh-CN" altLang="en-US" sz="2400" dirty="0"/>
              <a:t>上</a:t>
            </a:r>
            <a:r>
              <a:rPr lang="zh-CN" altLang="zh-CN" sz="2400" dirty="0"/>
              <a:t>图左边的电路参数选项中，选中“</a:t>
            </a:r>
            <a:r>
              <a:rPr lang="en-AU" altLang="zh-CN" sz="2400" dirty="0"/>
              <a:t>V[</a:t>
            </a:r>
            <a:r>
              <a:rPr lang="en-AU" altLang="zh-CN" sz="2400" dirty="0" err="1"/>
              <a:t>analog</a:t>
            </a:r>
            <a:r>
              <a:rPr lang="en-AU" altLang="zh-CN" sz="2400" dirty="0"/>
              <a:t>-out]</a:t>
            </a:r>
            <a:r>
              <a:rPr lang="zh-CN" altLang="zh-CN" sz="2400" dirty="0"/>
              <a:t>”选项</a:t>
            </a:r>
            <a:r>
              <a:rPr lang="zh-CN" altLang="zh-CN" sz="2400" dirty="0" smtClean="0"/>
              <a:t>，则</a:t>
            </a:r>
            <a:r>
              <a:rPr lang="en-AU" altLang="zh-CN" sz="2400" dirty="0" err="1"/>
              <a:t>analog_out</a:t>
            </a:r>
            <a:r>
              <a:rPr lang="zh-CN" altLang="zh-CN" sz="2400" dirty="0"/>
              <a:t>变亮了。再单击“</a:t>
            </a:r>
            <a:r>
              <a:rPr lang="en-AU" altLang="zh-CN" sz="2400" dirty="0"/>
              <a:t>Add</a:t>
            </a:r>
            <a:r>
              <a:rPr lang="zh-CN" altLang="zh-CN" sz="2400" dirty="0"/>
              <a:t>”按钮，把</a:t>
            </a:r>
            <a:r>
              <a:rPr lang="en-AU" altLang="zh-CN" sz="2400" dirty="0" err="1"/>
              <a:t>analog_out</a:t>
            </a:r>
            <a:r>
              <a:rPr lang="zh-CN" altLang="zh-CN" sz="2400" dirty="0"/>
              <a:t>移到右边的</a:t>
            </a:r>
            <a:endParaRPr lang="en-US" altLang="zh-CN" sz="2400" dirty="0"/>
          </a:p>
          <a:p>
            <a:pPr eaLnBrk="1">
              <a:lnSpc>
                <a:spcPct val="150000"/>
              </a:lnSpc>
            </a:pPr>
            <a:r>
              <a:rPr lang="zh-CN" altLang="zh-CN" sz="2400" dirty="0"/>
              <a:t>被选择电路参数分析框中去。</a:t>
            </a:r>
          </a:p>
        </p:txBody>
      </p:sp>
      <p:sp>
        <p:nvSpPr>
          <p:cNvPr id="8" name="矩形 7"/>
          <p:cNvSpPr/>
          <p:nvPr/>
        </p:nvSpPr>
        <p:spPr>
          <a:xfrm>
            <a:off x="368589" y="948821"/>
            <a:ext cx="3477234"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1.2  </a:t>
            </a:r>
            <a:r>
              <a:rPr lang="zh-CN" altLang="en-US" sz="3200" b="1" dirty="0">
                <a:solidFill>
                  <a:schemeClr val="accent5">
                    <a:lumMod val="50000"/>
                  </a:schemeClr>
                </a:solidFill>
                <a:latin typeface="+mn-lt"/>
                <a:ea typeface="+mn-ea"/>
              </a:rPr>
              <a:t>电路功能仿真</a:t>
            </a:r>
            <a:endParaRPr lang="zh-CN" altLang="zh-CN" sz="3200" b="1" dirty="0">
              <a:solidFill>
                <a:schemeClr val="accent5">
                  <a:lumMod val="50000"/>
                </a:schemeClr>
              </a:solidFill>
              <a:latin typeface="+mn-lt"/>
              <a:ea typeface="+mn-ea"/>
            </a:endParaRPr>
          </a:p>
        </p:txBody>
      </p:sp>
      <p:sp>
        <p:nvSpPr>
          <p:cNvPr id="36870" name="矩形 9"/>
          <p:cNvSpPr>
            <a:spLocks noChangeArrowheads="1"/>
          </p:cNvSpPr>
          <p:nvPr/>
        </p:nvSpPr>
        <p:spPr bwMode="auto">
          <a:xfrm>
            <a:off x="596322" y="2056102"/>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电路分析</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5498868"/>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矩形 10"/>
          <p:cNvSpPr>
            <a:spLocks noChangeArrowheads="1"/>
          </p:cNvSpPr>
          <p:nvPr/>
        </p:nvSpPr>
        <p:spPr bwMode="auto">
          <a:xfrm>
            <a:off x="296647" y="1757363"/>
            <a:ext cx="4132262"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AU" altLang="zh-CN" sz="2400" dirty="0"/>
              <a:t>4</a:t>
            </a:r>
            <a:r>
              <a:rPr lang="zh-CN" altLang="zh-CN" sz="2400" dirty="0"/>
              <a:t>）“</a:t>
            </a:r>
            <a:r>
              <a:rPr lang="en-US" altLang="zh-CN" sz="2400" dirty="0"/>
              <a:t>Run</a:t>
            </a:r>
            <a:r>
              <a:rPr lang="zh-CN" altLang="zh-CN" sz="2400" dirty="0"/>
              <a:t>”按钮</a:t>
            </a:r>
          </a:p>
          <a:p>
            <a:pPr eaLnBrk="1">
              <a:lnSpc>
                <a:spcPct val="150000"/>
              </a:lnSpc>
            </a:pPr>
            <a:r>
              <a:rPr lang="zh-CN" altLang="zh-CN" sz="2400" dirty="0"/>
              <a:t>单击“</a:t>
            </a:r>
            <a:r>
              <a:rPr lang="en-US" altLang="zh-CN" sz="2400" dirty="0"/>
              <a:t>Run</a:t>
            </a:r>
            <a:r>
              <a:rPr lang="zh-CN" altLang="zh-CN" sz="2400" dirty="0"/>
              <a:t>”按钮，运算放大器输出信号的频率响应分析结果显示在图示仪中，图上半部分是幅频响应曲线，下半部分是相频响应曲线。如果不合设计要求，可以对电路中元器件参数作适当调整，直到满意为止。</a:t>
            </a:r>
          </a:p>
        </p:txBody>
      </p:sp>
      <p:sp>
        <p:nvSpPr>
          <p:cNvPr id="8" name="矩形 7"/>
          <p:cNvSpPr/>
          <p:nvPr/>
        </p:nvSpPr>
        <p:spPr>
          <a:xfrm>
            <a:off x="98425" y="771525"/>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1.2  </a:t>
            </a:r>
            <a:r>
              <a:rPr lang="zh-CN" altLang="en-US" sz="3200" b="1" dirty="0">
                <a:solidFill>
                  <a:schemeClr val="accent5">
                    <a:lumMod val="50000"/>
                  </a:schemeClr>
                </a:solidFill>
                <a:latin typeface="+mn-lt"/>
                <a:ea typeface="+mn-ea"/>
              </a:rPr>
              <a:t>电路功能仿真</a:t>
            </a:r>
            <a:endParaRPr lang="zh-CN" altLang="zh-CN" sz="3200" b="1" dirty="0">
              <a:solidFill>
                <a:schemeClr val="accent5">
                  <a:lumMod val="50000"/>
                </a:schemeClr>
              </a:solidFill>
              <a:latin typeface="+mn-lt"/>
              <a:ea typeface="+mn-ea"/>
            </a:endParaRPr>
          </a:p>
        </p:txBody>
      </p:sp>
      <p:sp>
        <p:nvSpPr>
          <p:cNvPr id="37895" name="矩形 9"/>
          <p:cNvSpPr>
            <a:spLocks noChangeArrowheads="1"/>
          </p:cNvSpPr>
          <p:nvPr/>
        </p:nvSpPr>
        <p:spPr bwMode="auto">
          <a:xfrm>
            <a:off x="296647" y="133249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电路分析</a:t>
            </a:r>
            <a:endParaRPr lang="zh-CN" altLang="zh-CN"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428909" y="1602870"/>
            <a:ext cx="7575721" cy="5086711"/>
          </a:xfrm>
          <a:prstGeom prst="rect">
            <a:avLst/>
          </a:prstGeom>
        </p:spPr>
      </p:pic>
    </p:spTree>
    <p:extLst>
      <p:ext uri="{BB962C8B-B14F-4D97-AF65-F5344CB8AC3E}">
        <p14:creationId xmlns:p14="http://schemas.microsoft.com/office/powerpoint/2010/main" val="3645839655"/>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矩形 10"/>
          <p:cNvSpPr>
            <a:spLocks noChangeArrowheads="1"/>
          </p:cNvSpPr>
          <p:nvPr/>
        </p:nvSpPr>
        <p:spPr bwMode="auto">
          <a:xfrm>
            <a:off x="318655" y="2193925"/>
            <a:ext cx="512329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AU" altLang="zh-CN" sz="2400" dirty="0"/>
              <a:t>Simulate</a:t>
            </a:r>
            <a:r>
              <a:rPr lang="zh-CN" altLang="zh-CN" sz="2400" dirty="0"/>
              <a:t>”→“</a:t>
            </a:r>
            <a:r>
              <a:rPr lang="en-AU" altLang="zh-CN" sz="2400" dirty="0" err="1"/>
              <a:t>Postprocesser</a:t>
            </a:r>
            <a:r>
              <a:rPr lang="zh-CN" altLang="zh-CN" sz="2400" dirty="0"/>
              <a:t>”命令打开后处理对话框，可以对电路分析结果的数据进行后处理，后处理就是利用数学函数再作处理，把电路要分析的具体对象，用图表或数据表格等凸现出来。</a:t>
            </a:r>
          </a:p>
        </p:txBody>
      </p:sp>
      <p:sp>
        <p:nvSpPr>
          <p:cNvPr id="8" name="矩形 7"/>
          <p:cNvSpPr/>
          <p:nvPr/>
        </p:nvSpPr>
        <p:spPr>
          <a:xfrm>
            <a:off x="132917" y="742950"/>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1.2  </a:t>
            </a:r>
            <a:r>
              <a:rPr lang="zh-CN" altLang="en-US" sz="3200" b="1" dirty="0">
                <a:solidFill>
                  <a:schemeClr val="accent5">
                    <a:lumMod val="50000"/>
                  </a:schemeClr>
                </a:solidFill>
                <a:latin typeface="+mn-lt"/>
                <a:ea typeface="+mn-ea"/>
              </a:rPr>
              <a:t>电路功能仿真</a:t>
            </a:r>
            <a:endParaRPr lang="zh-CN" altLang="zh-CN" sz="3200" b="1" dirty="0">
              <a:solidFill>
                <a:schemeClr val="accent5">
                  <a:lumMod val="50000"/>
                </a:schemeClr>
              </a:solidFill>
              <a:latin typeface="+mn-lt"/>
              <a:ea typeface="+mn-ea"/>
            </a:endParaRPr>
          </a:p>
        </p:txBody>
      </p:sp>
      <p:sp>
        <p:nvSpPr>
          <p:cNvPr id="38918" name="矩形 9"/>
          <p:cNvSpPr>
            <a:spLocks noChangeArrowheads="1"/>
          </p:cNvSpPr>
          <p:nvPr/>
        </p:nvSpPr>
        <p:spPr bwMode="auto">
          <a:xfrm>
            <a:off x="461747" y="1529556"/>
            <a:ext cx="159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a:latin typeface="微软雅黑" panose="020B0503020204020204" pitchFamily="34" charset="-122"/>
                <a:ea typeface="微软雅黑" panose="020B0503020204020204" pitchFamily="34" charset="-122"/>
              </a:rPr>
              <a:t>3</a:t>
            </a:r>
            <a:r>
              <a:rPr lang="zh-CN"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后处理</a:t>
            </a:r>
            <a:endParaRPr lang="zh-CN" altLang="zh-CN" sz="2400">
              <a:latin typeface="微软雅黑" panose="020B0503020204020204" pitchFamily="34" charset="-122"/>
              <a:ea typeface="微软雅黑" panose="020B0503020204020204" pitchFamily="34" charset="-122"/>
            </a:endParaRPr>
          </a:p>
        </p:txBody>
      </p:sp>
      <p:pic>
        <p:nvPicPr>
          <p:cNvPr id="38919" name="Picture 2" descr="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913" y="1035050"/>
            <a:ext cx="6686550" cy="55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983434"/>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矩形 10"/>
          <p:cNvSpPr>
            <a:spLocks noChangeArrowheads="1"/>
          </p:cNvSpPr>
          <p:nvPr/>
        </p:nvSpPr>
        <p:spPr bwMode="auto">
          <a:xfrm>
            <a:off x="1349375" y="2538413"/>
            <a:ext cx="1016317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US" altLang="zh-CN" sz="2400" dirty="0"/>
              <a:t>1</a:t>
            </a:r>
            <a:r>
              <a:rPr lang="zh-CN" altLang="zh-CN" sz="2400" dirty="0"/>
              <a:t>）材料清单表格</a:t>
            </a:r>
          </a:p>
          <a:p>
            <a:pPr eaLnBrk="1">
              <a:lnSpc>
                <a:spcPct val="150000"/>
              </a:lnSpc>
            </a:pPr>
            <a:r>
              <a:rPr lang="zh-CN" altLang="zh-CN" sz="2400" dirty="0"/>
              <a:t>该报告提供元器件的信息如下：</a:t>
            </a:r>
          </a:p>
          <a:p>
            <a:pPr eaLnBrk="1">
              <a:lnSpc>
                <a:spcPct val="150000"/>
              </a:lnSpc>
            </a:pPr>
            <a:r>
              <a:rPr lang="en-US" altLang="zh-CN" sz="2400" dirty="0">
                <a:sym typeface="Wingdings" panose="05000000000000000000" pitchFamily="2" charset="2"/>
              </a:rPr>
              <a:t></a:t>
            </a:r>
            <a:r>
              <a:rPr lang="en-US" altLang="zh-CN" sz="2400" dirty="0"/>
              <a:t>  </a:t>
            </a:r>
            <a:r>
              <a:rPr lang="zh-CN" altLang="zh-CN" sz="2400" dirty="0"/>
              <a:t>提供某一种元器件的数量；</a:t>
            </a:r>
          </a:p>
          <a:p>
            <a:pPr eaLnBrk="1">
              <a:lnSpc>
                <a:spcPct val="150000"/>
              </a:lnSpc>
            </a:pPr>
            <a:r>
              <a:rPr lang="en-US" altLang="zh-CN" sz="2400" dirty="0">
                <a:sym typeface="Wingdings" panose="05000000000000000000" pitchFamily="2" charset="2"/>
              </a:rPr>
              <a:t></a:t>
            </a:r>
            <a:r>
              <a:rPr lang="en-US" altLang="zh-CN" sz="2400" dirty="0"/>
              <a:t>  </a:t>
            </a:r>
            <a:r>
              <a:rPr lang="zh-CN" altLang="zh-CN" sz="2400" dirty="0"/>
              <a:t>提供元器件的类型（如电阻）和标称值（</a:t>
            </a:r>
            <a:r>
              <a:rPr lang="en-US" altLang="zh-CN" sz="2400" dirty="0"/>
              <a:t>5.1kΩ</a:t>
            </a:r>
            <a:r>
              <a:rPr lang="zh-CN" altLang="zh-CN" sz="2400" dirty="0"/>
              <a:t>，在本软件中用</a:t>
            </a:r>
            <a:r>
              <a:rPr lang="en-US" altLang="zh-CN" sz="2400" dirty="0"/>
              <a:t>5.1kΩ</a:t>
            </a:r>
            <a:r>
              <a:rPr lang="zh-CN" altLang="zh-CN" sz="2400" dirty="0" smtClean="0"/>
              <a:t>）</a:t>
            </a:r>
            <a:r>
              <a:rPr lang="zh-CN" altLang="zh-CN" sz="2400" dirty="0"/>
              <a:t>；</a:t>
            </a:r>
          </a:p>
          <a:p>
            <a:pPr eaLnBrk="1">
              <a:lnSpc>
                <a:spcPct val="150000"/>
              </a:lnSpc>
            </a:pPr>
            <a:r>
              <a:rPr lang="en-US" altLang="zh-CN" sz="2400" dirty="0">
                <a:sym typeface="Wingdings" panose="05000000000000000000" pitchFamily="2" charset="2"/>
              </a:rPr>
              <a:t></a:t>
            </a:r>
            <a:r>
              <a:rPr lang="en-US" altLang="zh-CN" sz="2400" dirty="0"/>
              <a:t>  </a:t>
            </a:r>
            <a:r>
              <a:rPr lang="zh-CN" altLang="zh-CN" sz="2400" dirty="0"/>
              <a:t>提供每一个元器件在设计电路中的参考序列号</a:t>
            </a:r>
            <a:r>
              <a:rPr lang="en-US" altLang="zh-CN" sz="2400" dirty="0" err="1"/>
              <a:t>RefDes</a:t>
            </a:r>
            <a:r>
              <a:rPr lang="zh-CN" altLang="zh-CN" sz="2400" dirty="0"/>
              <a:t>；</a:t>
            </a:r>
          </a:p>
          <a:p>
            <a:pPr eaLnBrk="1">
              <a:lnSpc>
                <a:spcPct val="150000"/>
              </a:lnSpc>
            </a:pPr>
            <a:r>
              <a:rPr lang="en-US" altLang="zh-CN" sz="2400" dirty="0">
                <a:sym typeface="Wingdings" panose="05000000000000000000" pitchFamily="2" charset="2"/>
              </a:rPr>
              <a:t></a:t>
            </a:r>
            <a:r>
              <a:rPr lang="en-US" altLang="zh-CN" sz="2400" dirty="0"/>
              <a:t>  </a:t>
            </a:r>
            <a:r>
              <a:rPr lang="zh-CN" altLang="zh-CN" sz="2400" dirty="0"/>
              <a:t>提供每一个元器件的封装；</a:t>
            </a:r>
          </a:p>
        </p:txBody>
      </p:sp>
      <p:sp>
        <p:nvSpPr>
          <p:cNvPr id="8" name="矩形 7"/>
          <p:cNvSpPr/>
          <p:nvPr/>
        </p:nvSpPr>
        <p:spPr>
          <a:xfrm>
            <a:off x="188336" y="771525"/>
            <a:ext cx="2544286"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1.3  </a:t>
            </a:r>
            <a:r>
              <a:rPr lang="zh-CN" altLang="en-US" sz="3200" b="1" dirty="0">
                <a:solidFill>
                  <a:schemeClr val="accent5">
                    <a:lumMod val="50000"/>
                  </a:schemeClr>
                </a:solidFill>
                <a:latin typeface="+mn-lt"/>
                <a:ea typeface="+mn-ea"/>
              </a:rPr>
              <a:t>报告输出</a:t>
            </a:r>
            <a:endParaRPr lang="zh-CN" altLang="zh-CN" sz="3200" b="1" dirty="0">
              <a:solidFill>
                <a:schemeClr val="accent5">
                  <a:lumMod val="50000"/>
                </a:schemeClr>
              </a:solidFill>
              <a:latin typeface="+mn-lt"/>
              <a:ea typeface="+mn-ea"/>
            </a:endParaRPr>
          </a:p>
        </p:txBody>
      </p:sp>
      <p:sp>
        <p:nvSpPr>
          <p:cNvPr id="39942" name="矩形 9"/>
          <p:cNvSpPr>
            <a:spLocks noChangeArrowheads="1"/>
          </p:cNvSpPr>
          <p:nvPr/>
        </p:nvSpPr>
        <p:spPr bwMode="auto">
          <a:xfrm>
            <a:off x="984250" y="1355725"/>
            <a:ext cx="10034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a:t>       Multisim14</a:t>
            </a:r>
            <a:r>
              <a:rPr lang="zh-CN" altLang="zh-CN" sz="2400"/>
              <a:t>允许电路产生各种报告，如元器件的材料清单（</a:t>
            </a:r>
            <a:r>
              <a:rPr lang="en-US" altLang="zh-CN" sz="2400"/>
              <a:t>BOM</a:t>
            </a:r>
            <a:r>
              <a:rPr lang="zh-CN" altLang="zh-CN" sz="2400"/>
              <a:t>）、</a:t>
            </a:r>
            <a:endParaRPr lang="en-US" altLang="zh-CN" sz="2400"/>
          </a:p>
          <a:p>
            <a:pPr eaLnBrk="1">
              <a:lnSpc>
                <a:spcPct val="150000"/>
              </a:lnSpc>
            </a:pPr>
            <a:r>
              <a:rPr lang="zh-CN" altLang="zh-CN" sz="2400"/>
              <a:t>元器件的详细信息列表、网表、电路图统计表、空闲逻辑门和对照报告。</a:t>
            </a:r>
            <a:endParaRPr lang="zh-CN" altLang="zh-CN"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8835533"/>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矩形 10"/>
          <p:cNvSpPr>
            <a:spLocks noChangeArrowheads="1"/>
          </p:cNvSpPr>
          <p:nvPr/>
        </p:nvSpPr>
        <p:spPr bwMode="auto">
          <a:xfrm>
            <a:off x="87747" y="1963739"/>
            <a:ext cx="4992687"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dirty="0"/>
              <a:t>（</a:t>
            </a:r>
            <a:r>
              <a:rPr lang="en-US" altLang="zh-CN" sz="2400" dirty="0"/>
              <a:t>2</a:t>
            </a:r>
            <a:r>
              <a:rPr lang="zh-CN" altLang="zh-CN" sz="2400" dirty="0"/>
              <a:t>）创建材料清单（</a:t>
            </a:r>
            <a:r>
              <a:rPr lang="en-US" altLang="zh-CN" sz="2400" dirty="0"/>
              <a:t>BOM</a:t>
            </a:r>
            <a:r>
              <a:rPr lang="zh-CN" altLang="zh-CN" sz="2400" dirty="0"/>
              <a:t>）表格</a:t>
            </a:r>
          </a:p>
          <a:p>
            <a:pPr eaLnBrk="1">
              <a:lnSpc>
                <a:spcPct val="150000"/>
              </a:lnSpc>
            </a:pPr>
            <a:r>
              <a:rPr lang="zh-CN" altLang="en-US" sz="2400" dirty="0"/>
              <a:t>  步骤：</a:t>
            </a:r>
            <a:r>
              <a:rPr lang="zh-CN" altLang="zh-CN" sz="2400" dirty="0"/>
              <a:t>在主菜单中单击“</a:t>
            </a:r>
            <a:r>
              <a:rPr lang="en-US" altLang="zh-CN" sz="2400" dirty="0"/>
              <a:t>Reports</a:t>
            </a:r>
            <a:r>
              <a:rPr lang="zh-CN" altLang="zh-CN" sz="2400" dirty="0"/>
              <a:t>”下拉菜单，在下拉菜单中选择“</a:t>
            </a:r>
            <a:r>
              <a:rPr lang="en-US" altLang="zh-CN" sz="2400" dirty="0"/>
              <a:t>Bill of Materials</a:t>
            </a:r>
            <a:r>
              <a:rPr lang="zh-CN" altLang="zh-CN" sz="2400" dirty="0"/>
              <a:t>”命令</a:t>
            </a:r>
            <a:r>
              <a:rPr lang="zh-CN" altLang="en-US" sz="2400" dirty="0"/>
              <a:t>，</a:t>
            </a:r>
            <a:r>
              <a:rPr lang="zh-CN" altLang="zh-CN" sz="2400" dirty="0"/>
              <a:t>则系统弹出材料清单表格</a:t>
            </a:r>
            <a:r>
              <a:rPr lang="zh-CN" altLang="en-US" sz="2400" dirty="0"/>
              <a:t>。</a:t>
            </a:r>
            <a:endParaRPr lang="zh-CN" altLang="zh-CN" sz="2400" dirty="0"/>
          </a:p>
        </p:txBody>
      </p:sp>
      <p:sp>
        <p:nvSpPr>
          <p:cNvPr id="8" name="矩形 7"/>
          <p:cNvSpPr/>
          <p:nvPr/>
        </p:nvSpPr>
        <p:spPr>
          <a:xfrm>
            <a:off x="219797" y="917576"/>
            <a:ext cx="2544286"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1.3  </a:t>
            </a:r>
            <a:r>
              <a:rPr lang="zh-CN" altLang="en-US" sz="3200" b="1" dirty="0">
                <a:solidFill>
                  <a:schemeClr val="accent5">
                    <a:lumMod val="50000"/>
                  </a:schemeClr>
                </a:solidFill>
                <a:latin typeface="+mn-lt"/>
                <a:ea typeface="+mn-ea"/>
              </a:rPr>
              <a:t>报告输出</a:t>
            </a:r>
            <a:endParaRPr lang="zh-CN" altLang="zh-CN" sz="3200" b="1" dirty="0">
              <a:solidFill>
                <a:schemeClr val="accent5">
                  <a:lumMod val="50000"/>
                </a:schemeClr>
              </a:solidFill>
              <a:latin typeface="+mn-lt"/>
              <a:ea typeface="+mn-ea"/>
            </a:endParaRPr>
          </a:p>
        </p:txBody>
      </p:sp>
      <p:pic>
        <p:nvPicPr>
          <p:cNvPr id="40966" name="Picture 2" descr="2-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052" y="1158588"/>
            <a:ext cx="68675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733347"/>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矩形 10"/>
          <p:cNvSpPr>
            <a:spLocks noChangeArrowheads="1"/>
          </p:cNvSpPr>
          <p:nvPr/>
        </p:nvSpPr>
        <p:spPr bwMode="auto">
          <a:xfrm>
            <a:off x="344488" y="1323975"/>
            <a:ext cx="11228387"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材料清单表格保存：</a:t>
            </a:r>
            <a:r>
              <a:rPr lang="zh-CN" altLang="en-US" sz="2400" dirty="0"/>
              <a:t>上</a:t>
            </a:r>
            <a:r>
              <a:rPr lang="zh-CN" altLang="zh-CN" sz="2400" dirty="0"/>
              <a:t>图中有一个保存图标，</a:t>
            </a:r>
            <a:r>
              <a:rPr lang="zh-CN" altLang="en-US" sz="2400" dirty="0"/>
              <a:t>可把清单保存成一个单独的文件</a:t>
            </a:r>
            <a:r>
              <a:rPr lang="zh-CN" altLang="zh-CN" sz="2400" dirty="0"/>
              <a:t>。材料清单表格中不包括电源和虚拟的元器件。</a:t>
            </a:r>
          </a:p>
        </p:txBody>
      </p:sp>
      <p:sp>
        <p:nvSpPr>
          <p:cNvPr id="8" name="矩形 7"/>
          <p:cNvSpPr/>
          <p:nvPr/>
        </p:nvSpPr>
        <p:spPr>
          <a:xfrm>
            <a:off x="161132" y="739775"/>
            <a:ext cx="2544286"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1.3  </a:t>
            </a:r>
            <a:r>
              <a:rPr lang="zh-CN" altLang="en-US" sz="3200" b="1" dirty="0">
                <a:solidFill>
                  <a:schemeClr val="accent5">
                    <a:lumMod val="50000"/>
                  </a:schemeClr>
                </a:solidFill>
                <a:latin typeface="+mn-lt"/>
                <a:ea typeface="+mn-ea"/>
              </a:rPr>
              <a:t>报告输出</a:t>
            </a:r>
            <a:endParaRPr lang="zh-CN" altLang="zh-CN" sz="3200" b="1" dirty="0">
              <a:solidFill>
                <a:schemeClr val="accent5">
                  <a:lumMod val="50000"/>
                </a:schemeClr>
              </a:solidFill>
              <a:latin typeface="+mn-lt"/>
              <a:ea typeface="+mn-ea"/>
            </a:endParaRPr>
          </a:p>
        </p:txBody>
      </p:sp>
      <p:pic>
        <p:nvPicPr>
          <p:cNvPr id="41990" name="Picture 2" descr="2-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38" y="2424402"/>
            <a:ext cx="5797550"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矩形 10"/>
          <p:cNvSpPr>
            <a:spLocks noChangeArrowheads="1"/>
          </p:cNvSpPr>
          <p:nvPr/>
        </p:nvSpPr>
        <p:spPr bwMode="auto">
          <a:xfrm>
            <a:off x="344488" y="3229986"/>
            <a:ext cx="45100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若要了解设计电路包含多少虚拟的元器件，</a:t>
            </a:r>
            <a:r>
              <a:rPr lang="zh-CN" altLang="en-US" sz="2400" dirty="0"/>
              <a:t>上</a:t>
            </a:r>
            <a:r>
              <a:rPr lang="zh-CN" altLang="zh-CN" sz="2400" dirty="0"/>
              <a:t>图中有一个虚拟图标</a:t>
            </a:r>
            <a:r>
              <a:rPr lang="en-US" altLang="zh-CN" sz="2400" dirty="0"/>
              <a:t>         </a:t>
            </a:r>
            <a:r>
              <a:rPr lang="zh-CN" altLang="zh-CN" sz="2400" dirty="0"/>
              <a:t>，单击虚拟图标</a:t>
            </a:r>
            <a:r>
              <a:rPr lang="en-US" altLang="zh-CN" sz="2400" dirty="0"/>
              <a:t> </a:t>
            </a:r>
            <a:r>
              <a:rPr lang="zh-CN" altLang="zh-CN" sz="2400" dirty="0"/>
              <a:t>，系统弹出虚拟材料清单表格。</a:t>
            </a:r>
          </a:p>
        </p:txBody>
      </p:sp>
      <p:pic>
        <p:nvPicPr>
          <p:cNvPr id="419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526" y="4466648"/>
            <a:ext cx="59531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046274"/>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1390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1"/>
          <p:cNvSpPr>
            <a:spLocks noChangeArrowheads="1"/>
          </p:cNvSpPr>
          <p:nvPr/>
        </p:nvSpPr>
        <p:spPr bwMode="auto">
          <a:xfrm>
            <a:off x="608535" y="1673142"/>
            <a:ext cx="10155238"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latin typeface="微软雅黑" panose="020B0503020204020204" pitchFamily="34" charset="-122"/>
                <a:ea typeface="微软雅黑" panose="020B0503020204020204" pitchFamily="34" charset="-122"/>
              </a:rPr>
              <a:t>    在运用Multisim14进行电路设计时，通常会用虚拟仪器对电路的特征参数进行测量，以确定电路的性能指标是否达到了设计要求。然而，一般来说虚拟仪器只能完成电压、电流、波形和频率等测量，在反映电路的全面特性方面存在一定的局限性。例如，当需要了解元件参数、元件精度或温度变化对电路性能的影响时，仅靠仪器测量将十分费时、费力。此时，借助Multisim14提供的仿真分析功能，将不仅可以完成电压、电流、波形和频率的测量，而且能够完成电路动态特性和参数的全面描述。本章将结合实例分别介绍Multisim14各项仿真分析功能的使用方法及其相关问题。</a:t>
            </a:r>
            <a:endParaRPr lang="zh-CN" altLang="en-US" sz="2400" dirty="0">
              <a:latin typeface="微软雅黑" panose="020B0503020204020204" pitchFamily="34" charset="-122"/>
              <a:ea typeface="微软雅黑" panose="020B0503020204020204" pitchFamily="34" charset="-122"/>
            </a:endParaRPr>
          </a:p>
        </p:txBody>
      </p:sp>
      <p:sp>
        <p:nvSpPr>
          <p:cNvPr id="6" name="文本框 3"/>
          <p:cNvSpPr txBox="1">
            <a:spLocks noChangeArrowheads="1"/>
          </p:cNvSpPr>
          <p:nvPr/>
        </p:nvSpPr>
        <p:spPr bwMode="auto">
          <a:xfrm>
            <a:off x="2447549" y="850347"/>
            <a:ext cx="75894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dirty="0" smtClean="0">
                <a:latin typeface="+mj-ea"/>
                <a:ea typeface="+mj-ea"/>
              </a:rPr>
              <a:t>第二章  </a:t>
            </a:r>
            <a:r>
              <a:rPr kumimoji="1" lang="en-US" altLang="zh-CN" sz="3600" b="1" dirty="0" smtClean="0">
                <a:latin typeface="+mj-ea"/>
                <a:ea typeface="+mj-ea"/>
              </a:rPr>
              <a:t>Multisim</a:t>
            </a:r>
            <a:r>
              <a:rPr kumimoji="1" lang="zh-CN" altLang="en-US" sz="3600" b="1" dirty="0" smtClean="0">
                <a:latin typeface="+mj-ea"/>
                <a:ea typeface="+mj-ea"/>
              </a:rPr>
              <a:t>的仿真分析方法</a:t>
            </a:r>
            <a:endParaRPr kumimoji="1" lang="zh-CN" altLang="en-US" sz="3600" b="1" dirty="0">
              <a:latin typeface="+mj-ea"/>
              <a:ea typeface="+mj-ea"/>
            </a:endParaRPr>
          </a:p>
        </p:txBody>
      </p:sp>
    </p:spTree>
    <p:extLst>
      <p:ext uri="{BB962C8B-B14F-4D97-AF65-F5344CB8AC3E}">
        <p14:creationId xmlns:p14="http://schemas.microsoft.com/office/powerpoint/2010/main" val="1622280198"/>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73783" y="1030576"/>
            <a:ext cx="5487400" cy="707886"/>
          </a:xfrm>
          <a:prstGeom prst="rect">
            <a:avLst/>
          </a:prstGeom>
          <a:noFill/>
          <a:ln>
            <a:noFill/>
          </a:ln>
        </p:spPr>
        <p:txBody>
          <a:bodyPr wrap="none">
            <a:spAutoFit/>
          </a:bodyPr>
          <a:lstStyle/>
          <a:p>
            <a:pPr fontAlgn="auto">
              <a:spcBef>
                <a:spcPts val="0"/>
              </a:spcBef>
              <a:spcAft>
                <a:spcPts val="0"/>
              </a:spcAft>
              <a:defRPr/>
            </a:pPr>
            <a:r>
              <a:rPr kumimoji="1" lang="zh-CN" altLang="en-US" sz="4000" b="1" dirty="0" smtClean="0">
                <a:solidFill>
                  <a:schemeClr val="accent1">
                    <a:lumMod val="75000"/>
                  </a:schemeClr>
                </a:solidFill>
                <a:latin typeface="+mn-lt"/>
              </a:rPr>
              <a:t> </a:t>
            </a:r>
            <a:r>
              <a:rPr kumimoji="1" lang="en-US" altLang="zh-CN" sz="4000" b="1" dirty="0" smtClean="0">
                <a:solidFill>
                  <a:schemeClr val="accent1">
                    <a:lumMod val="75000"/>
                  </a:schemeClr>
                </a:solidFill>
                <a:latin typeface="+mn-lt"/>
                <a:ea typeface="+mn-ea"/>
              </a:rPr>
              <a:t> </a:t>
            </a:r>
            <a:r>
              <a:rPr kumimoji="1" lang="en-US" altLang="zh-CN" sz="4000" b="1" dirty="0">
                <a:solidFill>
                  <a:schemeClr val="accent1">
                    <a:lumMod val="75000"/>
                  </a:schemeClr>
                </a:solidFill>
                <a:latin typeface="+mn-lt"/>
                <a:ea typeface="+mn-ea"/>
              </a:rPr>
              <a:t>NI Multisim14</a:t>
            </a:r>
            <a:r>
              <a:rPr kumimoji="1" lang="zh-CN" altLang="zh-CN" sz="4000" b="1" dirty="0">
                <a:solidFill>
                  <a:schemeClr val="accent1">
                    <a:lumMod val="75000"/>
                  </a:schemeClr>
                </a:solidFill>
                <a:latin typeface="+mn-lt"/>
                <a:ea typeface="+mn-ea"/>
              </a:rPr>
              <a:t>套件概况</a:t>
            </a:r>
            <a:endParaRPr kumimoji="1" lang="zh-CN" altLang="en-US" sz="4000" b="1" dirty="0">
              <a:solidFill>
                <a:schemeClr val="accent1">
                  <a:lumMod val="75000"/>
                </a:schemeClr>
              </a:solidFill>
              <a:latin typeface="+mn-lt"/>
              <a:ea typeface="+mn-ea"/>
            </a:endParaRPr>
          </a:p>
        </p:txBody>
      </p:sp>
      <p:sp>
        <p:nvSpPr>
          <p:cNvPr id="8197" name="矩形 8"/>
          <p:cNvSpPr>
            <a:spLocks noChangeArrowheads="1"/>
          </p:cNvSpPr>
          <p:nvPr/>
        </p:nvSpPr>
        <p:spPr bwMode="auto">
          <a:xfrm>
            <a:off x="1134918" y="1977304"/>
            <a:ext cx="9917113"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NI Multisim14</a:t>
            </a:r>
            <a:r>
              <a:rPr lang="zh-CN" altLang="zh-CN" sz="2400" dirty="0"/>
              <a:t>设计套件由一组</a:t>
            </a:r>
            <a:r>
              <a:rPr lang="en-AU" altLang="zh-CN" sz="2400" dirty="0"/>
              <a:t>EDA</a:t>
            </a:r>
            <a:r>
              <a:rPr lang="zh-CN" altLang="zh-CN" sz="2400" dirty="0"/>
              <a:t>工具软件构成，其中包含</a:t>
            </a:r>
            <a:r>
              <a:rPr lang="en-AU" altLang="zh-CN" sz="2400" dirty="0"/>
              <a:t>Multisim</a:t>
            </a:r>
            <a:r>
              <a:rPr lang="zh-CN" altLang="zh-CN" sz="2400" dirty="0"/>
              <a:t>、</a:t>
            </a:r>
            <a:r>
              <a:rPr lang="en-AU" altLang="zh-CN" sz="2400" dirty="0" err="1"/>
              <a:t>Ultiboard</a:t>
            </a:r>
            <a:r>
              <a:rPr lang="zh-CN" altLang="zh-CN" sz="2400" dirty="0"/>
              <a:t>、</a:t>
            </a:r>
            <a:r>
              <a:rPr lang="en-AU" altLang="zh-CN" sz="2400" dirty="0"/>
              <a:t>Multisim MCU</a:t>
            </a:r>
            <a:r>
              <a:rPr lang="zh-CN" altLang="zh-CN" sz="2400" dirty="0"/>
              <a:t>，以及用于教学的</a:t>
            </a:r>
            <a:r>
              <a:rPr lang="en-AU" altLang="zh-CN" sz="2400" dirty="0"/>
              <a:t>Multisim</a:t>
            </a:r>
            <a:r>
              <a:rPr lang="zh-CN" altLang="zh-CN" sz="2400" dirty="0"/>
              <a:t>虚拟面包板、</a:t>
            </a:r>
            <a:r>
              <a:rPr lang="en-AU" altLang="zh-CN" sz="2400" dirty="0"/>
              <a:t>Virtual ELVIS</a:t>
            </a:r>
            <a:r>
              <a:rPr lang="zh-CN" altLang="zh-CN" sz="2400" dirty="0"/>
              <a:t>、</a:t>
            </a:r>
            <a:r>
              <a:rPr lang="en-AU" altLang="zh-CN" sz="2400" dirty="0"/>
              <a:t>Ladder Diagrams</a:t>
            </a:r>
            <a:r>
              <a:rPr lang="zh-CN" altLang="zh-CN" sz="2400" dirty="0"/>
              <a:t>等</a:t>
            </a:r>
            <a:r>
              <a:rPr lang="zh-CN" altLang="en-US" sz="2400" dirty="0"/>
              <a:t>。</a:t>
            </a:r>
            <a:endParaRPr lang="zh-CN" altLang="zh-CN" sz="2400" dirty="0"/>
          </a:p>
        </p:txBody>
      </p:sp>
    </p:spTree>
    <p:extLst>
      <p:ext uri="{BB962C8B-B14F-4D97-AF65-F5344CB8AC3E}">
        <p14:creationId xmlns:p14="http://schemas.microsoft.com/office/powerpoint/2010/main" val="56419207"/>
      </p:ext>
    </p:extLst>
  </p:cSld>
  <p:clrMapOvr>
    <a:masterClrMapping/>
  </p:clrMapOvr>
  <p:transition spd="med">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1747630" y="731249"/>
            <a:ext cx="7976941"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auto">
              <a:lnSpc>
                <a:spcPct val="130000"/>
              </a:lnSpc>
              <a:spcBef>
                <a:spcPts val="0"/>
              </a:spcBef>
              <a:spcAft>
                <a:spcPts val="0"/>
              </a:spcAft>
              <a:defRPr/>
            </a:pPr>
            <a:r>
              <a:rPr kumimoji="1" lang="zh-CN" altLang="en-US" sz="2800" b="1" dirty="0" smtClean="0"/>
              <a:t>一、交互式</a:t>
            </a:r>
            <a:r>
              <a:rPr kumimoji="1" lang="zh-CN" altLang="zh-CN" sz="2800" b="1" dirty="0" smtClean="0"/>
              <a:t>仿真</a:t>
            </a:r>
            <a:endParaRPr kumimoji="1" lang="zh-CN" altLang="en-US" sz="2800" b="1" dirty="0"/>
          </a:p>
          <a:p>
            <a:pPr fontAlgn="auto">
              <a:lnSpc>
                <a:spcPct val="130000"/>
              </a:lnSpc>
              <a:spcBef>
                <a:spcPts val="0"/>
              </a:spcBef>
              <a:spcAft>
                <a:spcPts val="0"/>
              </a:spcAft>
              <a:defRPr/>
            </a:pPr>
            <a:r>
              <a:rPr kumimoji="1" lang="zh-CN" altLang="en-US" sz="2800" b="1" dirty="0" smtClean="0"/>
              <a:t>二、 直流工作点分析</a:t>
            </a:r>
            <a:endParaRPr kumimoji="1" lang="en-US" altLang="zh-CN" sz="2800" b="1" dirty="0"/>
          </a:p>
          <a:p>
            <a:pPr fontAlgn="auto">
              <a:lnSpc>
                <a:spcPct val="130000"/>
              </a:lnSpc>
              <a:spcBef>
                <a:spcPts val="0"/>
              </a:spcBef>
              <a:spcAft>
                <a:spcPts val="0"/>
              </a:spcAft>
              <a:defRPr/>
            </a:pPr>
            <a:r>
              <a:rPr kumimoji="1" lang="zh-CN" altLang="en-US" sz="2800" b="1" dirty="0"/>
              <a:t>三</a:t>
            </a:r>
            <a:r>
              <a:rPr kumimoji="1" lang="zh-CN" altLang="en-US" sz="2800" b="1" dirty="0" smtClean="0"/>
              <a:t>、  交流扫描分析</a:t>
            </a:r>
            <a:endParaRPr kumimoji="1" lang="en-US" altLang="zh-CN" sz="2800" b="1" dirty="0" smtClean="0"/>
          </a:p>
          <a:p>
            <a:pPr fontAlgn="auto">
              <a:lnSpc>
                <a:spcPct val="130000"/>
              </a:lnSpc>
              <a:spcBef>
                <a:spcPts val="0"/>
              </a:spcBef>
              <a:spcAft>
                <a:spcPts val="0"/>
              </a:spcAft>
              <a:defRPr/>
            </a:pPr>
            <a:r>
              <a:rPr kumimoji="1" lang="zh-CN" altLang="en-US" sz="2800" b="1" dirty="0" smtClean="0"/>
              <a:t>四、  瞬态分析</a:t>
            </a:r>
            <a:endParaRPr kumimoji="1" lang="en-US" altLang="zh-CN" sz="2800" b="1" dirty="0" smtClean="0"/>
          </a:p>
          <a:p>
            <a:pPr fontAlgn="auto">
              <a:lnSpc>
                <a:spcPct val="130000"/>
              </a:lnSpc>
              <a:spcBef>
                <a:spcPts val="0"/>
              </a:spcBef>
              <a:spcAft>
                <a:spcPts val="0"/>
              </a:spcAft>
              <a:defRPr/>
            </a:pPr>
            <a:r>
              <a:rPr kumimoji="1" lang="zh-CN" altLang="en-US" sz="2800" b="1" dirty="0" smtClean="0"/>
              <a:t>五、  直流扫描分析</a:t>
            </a:r>
            <a:endParaRPr lang="en-US" altLang="zh-CN" sz="2800" dirty="0" smtClean="0">
              <a:latin typeface="黑体" panose="02010609060101010101" pitchFamily="49" charset="-122"/>
              <a:ea typeface="黑体" panose="02010609060101010101" pitchFamily="49" charset="-122"/>
            </a:endParaRPr>
          </a:p>
          <a:p>
            <a:pPr fontAlgn="auto">
              <a:lnSpc>
                <a:spcPct val="130000"/>
              </a:lnSpc>
              <a:spcBef>
                <a:spcPts val="0"/>
              </a:spcBef>
              <a:spcAft>
                <a:spcPts val="0"/>
              </a:spcAft>
              <a:defRPr/>
            </a:pPr>
            <a:r>
              <a:rPr kumimoji="1" lang="zh-CN" altLang="en-US" sz="2800" b="1" dirty="0" smtClean="0"/>
              <a:t>六、  单频交流分析  </a:t>
            </a:r>
            <a:endParaRPr kumimoji="1" lang="zh-CN" altLang="en-US" sz="2800" b="1" dirty="0"/>
          </a:p>
          <a:p>
            <a:pPr fontAlgn="auto">
              <a:lnSpc>
                <a:spcPct val="130000"/>
              </a:lnSpc>
              <a:spcBef>
                <a:spcPts val="0"/>
              </a:spcBef>
              <a:spcAft>
                <a:spcPts val="0"/>
              </a:spcAft>
              <a:defRPr/>
            </a:pPr>
            <a:r>
              <a:rPr kumimoji="1" lang="zh-CN" altLang="en-US" sz="2800" b="1" dirty="0" smtClean="0"/>
              <a:t>七、   参数扫描分析</a:t>
            </a:r>
            <a:endParaRPr kumimoji="1" lang="en-US" altLang="zh-CN" sz="2800" b="1" dirty="0"/>
          </a:p>
          <a:p>
            <a:pPr fontAlgn="auto">
              <a:lnSpc>
                <a:spcPct val="130000"/>
              </a:lnSpc>
              <a:spcBef>
                <a:spcPts val="0"/>
              </a:spcBef>
              <a:spcAft>
                <a:spcPts val="0"/>
              </a:spcAft>
              <a:defRPr/>
            </a:pPr>
            <a:r>
              <a:rPr kumimoji="1" lang="zh-CN" altLang="en-US" sz="2800" b="1" dirty="0" smtClean="0"/>
              <a:t>八、   噪声分析</a:t>
            </a:r>
            <a:endParaRPr kumimoji="1" lang="en-US" altLang="zh-CN" sz="2800" b="1" dirty="0"/>
          </a:p>
          <a:p>
            <a:pPr fontAlgn="auto">
              <a:lnSpc>
                <a:spcPct val="130000"/>
              </a:lnSpc>
              <a:spcBef>
                <a:spcPts val="0"/>
              </a:spcBef>
              <a:spcAft>
                <a:spcPts val="0"/>
              </a:spcAft>
              <a:defRPr/>
            </a:pPr>
            <a:r>
              <a:rPr kumimoji="1" lang="zh-CN" altLang="en-US" sz="2800" b="1" dirty="0" smtClean="0"/>
              <a:t>九、   傅里叶分析</a:t>
            </a:r>
            <a:endParaRPr kumimoji="1" lang="en-US" altLang="zh-CN" sz="2800" b="1" dirty="0"/>
          </a:p>
          <a:p>
            <a:pPr>
              <a:lnSpc>
                <a:spcPct val="130000"/>
              </a:lnSpc>
              <a:buFont typeface="Wingdings" panose="05000000000000000000" pitchFamily="2" charset="2"/>
              <a:buNone/>
            </a:pPr>
            <a:r>
              <a:rPr kumimoji="1" lang="zh-CN" altLang="en-US" sz="2800" b="1" dirty="0" smtClean="0"/>
              <a:t>十、   失真分析</a:t>
            </a: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01704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690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
          <p:cNvSpPr>
            <a:spLocks noChangeArrowheads="1"/>
          </p:cNvSpPr>
          <p:nvPr/>
        </p:nvSpPr>
        <p:spPr bwMode="auto">
          <a:xfrm>
            <a:off x="192172" y="2301757"/>
            <a:ext cx="336459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latin typeface="Times New Roman" panose="02020603050405020304" pitchFamily="18" charset="0"/>
                <a:ea typeface="楷体" panose="02010609060101010101" pitchFamily="49" charset="-122"/>
              </a:rPr>
              <a:t>     </a:t>
            </a:r>
            <a:r>
              <a:rPr lang="en-US" altLang="en-US" sz="2400" b="1" dirty="0" err="1">
                <a:latin typeface="Times New Roman" panose="02020603050405020304" pitchFamily="18" charset="0"/>
                <a:ea typeface="楷体" panose="02010609060101010101" pitchFamily="49" charset="-122"/>
              </a:rPr>
              <a:t>在主界面上，</a:t>
            </a:r>
            <a:r>
              <a:rPr lang="en-US" altLang="zh-CN" sz="2400" b="1" dirty="0" err="1">
                <a:latin typeface="Times New Roman" panose="02020603050405020304" pitchFamily="18" charset="0"/>
                <a:ea typeface="楷体" panose="02010609060101010101" pitchFamily="49" charset="-122"/>
              </a:rPr>
              <a:t>可以</a:t>
            </a:r>
            <a:r>
              <a:rPr lang="en-US" altLang="en-US" sz="2400" b="1" dirty="0" err="1">
                <a:latin typeface="Times New Roman" panose="02020603050405020304" pitchFamily="18" charset="0"/>
                <a:ea typeface="楷体" panose="02010609060101010101" pitchFamily="49" charset="-122"/>
              </a:rPr>
              <a:t>通过Simulate菜单中的Analyses</a:t>
            </a:r>
            <a:r>
              <a:rPr lang="en-US" altLang="en-US" sz="2400" b="1" dirty="0">
                <a:latin typeface="Times New Roman" panose="02020603050405020304" pitchFamily="18" charset="0"/>
                <a:ea typeface="楷体" panose="02010609060101010101" pitchFamily="49" charset="-122"/>
              </a:rPr>
              <a:t> and </a:t>
            </a:r>
            <a:r>
              <a:rPr lang="en-US" altLang="en-US" sz="2400" b="1" dirty="0" err="1">
                <a:latin typeface="Times New Roman" panose="02020603050405020304" pitchFamily="18" charset="0"/>
                <a:ea typeface="楷体" panose="02010609060101010101" pitchFamily="49" charset="-122"/>
              </a:rPr>
              <a:t>simulation命令，或工具栏</a:t>
            </a:r>
            <a:r>
              <a:rPr lang="zh-CN" altLang="en-US" sz="2400" b="1" dirty="0">
                <a:latin typeface="Times New Roman" panose="02020603050405020304" pitchFamily="18" charset="0"/>
                <a:ea typeface="楷体" panose="02010609060101010101" pitchFamily="49" charset="-122"/>
              </a:rPr>
              <a:t>相关</a:t>
            </a:r>
            <a:r>
              <a:rPr lang="en-US" altLang="en-US" sz="2400" b="1" dirty="0" err="1">
                <a:latin typeface="Times New Roman" panose="02020603050405020304" pitchFamily="18" charset="0"/>
                <a:ea typeface="楷体" panose="02010609060101010101" pitchFamily="49" charset="-122"/>
              </a:rPr>
              <a:t>按钮</a:t>
            </a:r>
            <a:r>
              <a:rPr lang="zh-CN" altLang="en-US" sz="2400" b="1" dirty="0">
                <a:latin typeface="Times New Roman" panose="02020603050405020304" pitchFamily="18" charset="0"/>
                <a:ea typeface="楷体" panose="02010609060101010101" pitchFamily="49" charset="-122"/>
              </a:rPr>
              <a:t>打开仿真分析界面。</a:t>
            </a:r>
          </a:p>
        </p:txBody>
      </p:sp>
      <p:sp>
        <p:nvSpPr>
          <p:cNvPr id="10245" name="文本框 3"/>
          <p:cNvSpPr txBox="1">
            <a:spLocks noChangeArrowheads="1"/>
          </p:cNvSpPr>
          <p:nvPr/>
        </p:nvSpPr>
        <p:spPr bwMode="auto">
          <a:xfrm>
            <a:off x="609600" y="943607"/>
            <a:ext cx="21442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4000" b="1" dirty="0">
                <a:latin typeface="+mj-ea"/>
                <a:ea typeface="+mj-ea"/>
              </a:rPr>
              <a:t>引  言</a:t>
            </a:r>
          </a:p>
        </p:txBody>
      </p:sp>
      <p:pic>
        <p:nvPicPr>
          <p:cNvPr id="1024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293" y="943607"/>
            <a:ext cx="7973762" cy="557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Oval 9"/>
          <p:cNvSpPr>
            <a:spLocks noChangeArrowheads="1"/>
          </p:cNvSpPr>
          <p:nvPr/>
        </p:nvSpPr>
        <p:spPr bwMode="auto">
          <a:xfrm>
            <a:off x="5291604" y="1651493"/>
            <a:ext cx="1355725" cy="220663"/>
          </a:xfrm>
          <a:prstGeom prst="ellipse">
            <a:avLst/>
          </a:prstGeom>
          <a:noFill/>
          <a:ln w="19050">
            <a:solidFill>
              <a:srgbClr val="E73A1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8" name="Oval 10"/>
          <p:cNvSpPr>
            <a:spLocks noChangeArrowheads="1"/>
          </p:cNvSpPr>
          <p:nvPr/>
        </p:nvSpPr>
        <p:spPr bwMode="auto">
          <a:xfrm>
            <a:off x="7411621" y="1364344"/>
            <a:ext cx="898525" cy="287150"/>
          </a:xfrm>
          <a:prstGeom prst="ellipse">
            <a:avLst/>
          </a:prstGeom>
          <a:noFill/>
          <a:ln w="19050">
            <a:solidFill>
              <a:srgbClr val="E73A1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396571446"/>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文本框 3"/>
          <p:cNvSpPr txBox="1">
            <a:spLocks noChangeArrowheads="1"/>
          </p:cNvSpPr>
          <p:nvPr/>
        </p:nvSpPr>
        <p:spPr bwMode="auto">
          <a:xfrm>
            <a:off x="1027572" y="973222"/>
            <a:ext cx="1428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4000" b="1" dirty="0">
                <a:solidFill>
                  <a:srgbClr val="0E964F"/>
                </a:solidFill>
                <a:latin typeface="Calibri" panose="020F0502020204030204" pitchFamily="34" charset="0"/>
                <a:ea typeface="微软雅黑" panose="020B0503020204020204" pitchFamily="34" charset="-122"/>
              </a:rPr>
              <a:t>引  言</a:t>
            </a:r>
          </a:p>
        </p:txBody>
      </p:sp>
      <p:pic>
        <p:nvPicPr>
          <p:cNvPr id="1126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835" y="969963"/>
            <a:ext cx="8386617" cy="57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9"/>
          <p:cNvSpPr txBox="1">
            <a:spLocks noChangeArrowheads="1"/>
          </p:cNvSpPr>
          <p:nvPr/>
        </p:nvSpPr>
        <p:spPr bwMode="auto">
          <a:xfrm>
            <a:off x="5932905" y="320675"/>
            <a:ext cx="3624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dirty="0">
                <a:ea typeface="楷体" panose="02010609060101010101" pitchFamily="49" charset="-122"/>
              </a:rPr>
              <a:t>仿真分析界面</a:t>
            </a:r>
          </a:p>
        </p:txBody>
      </p:sp>
      <p:sp>
        <p:nvSpPr>
          <p:cNvPr id="11271" name="Rectangle 1"/>
          <p:cNvSpPr>
            <a:spLocks noChangeArrowheads="1"/>
          </p:cNvSpPr>
          <p:nvPr/>
        </p:nvSpPr>
        <p:spPr bwMode="auto">
          <a:xfrm>
            <a:off x="388604" y="1674897"/>
            <a:ext cx="2706687"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latin typeface="Times New Roman" panose="02020603050405020304" pitchFamily="18" charset="0"/>
                <a:ea typeface="楷体" panose="02010609060101010101" pitchFamily="49" charset="-122"/>
              </a:rPr>
              <a:t>     </a:t>
            </a:r>
            <a:r>
              <a:rPr lang="en-US" altLang="en-US" sz="2400" b="1" dirty="0" err="1">
                <a:latin typeface="Times New Roman" panose="02020603050405020304" pitchFamily="18" charset="0"/>
                <a:ea typeface="楷体" panose="02010609060101010101" pitchFamily="49" charset="-122"/>
              </a:rPr>
              <a:t>在主界面上，</a:t>
            </a:r>
            <a:r>
              <a:rPr lang="en-US" altLang="zh-CN" sz="2400" b="1" dirty="0" err="1">
                <a:latin typeface="Times New Roman" panose="02020603050405020304" pitchFamily="18" charset="0"/>
                <a:ea typeface="楷体" panose="02010609060101010101" pitchFamily="49" charset="-122"/>
              </a:rPr>
              <a:t>可以</a:t>
            </a:r>
            <a:r>
              <a:rPr lang="en-US" altLang="en-US" sz="2400" b="1" dirty="0" err="1">
                <a:latin typeface="Times New Roman" panose="02020603050405020304" pitchFamily="18" charset="0"/>
                <a:ea typeface="楷体" panose="02010609060101010101" pitchFamily="49" charset="-122"/>
              </a:rPr>
              <a:t>通过Simulate菜单中的Analyses</a:t>
            </a:r>
            <a:r>
              <a:rPr lang="en-US" altLang="en-US" sz="2400" b="1" dirty="0">
                <a:latin typeface="Times New Roman" panose="02020603050405020304" pitchFamily="18" charset="0"/>
                <a:ea typeface="楷体" panose="02010609060101010101" pitchFamily="49" charset="-122"/>
              </a:rPr>
              <a:t> and </a:t>
            </a:r>
            <a:r>
              <a:rPr lang="en-US" altLang="en-US" sz="2400" b="1" dirty="0" err="1">
                <a:latin typeface="Times New Roman" panose="02020603050405020304" pitchFamily="18" charset="0"/>
                <a:ea typeface="楷体" panose="02010609060101010101" pitchFamily="49" charset="-122"/>
              </a:rPr>
              <a:t>simulation命令，或工具栏</a:t>
            </a:r>
            <a:r>
              <a:rPr lang="zh-CN" altLang="en-US" sz="2400" b="1" dirty="0">
                <a:latin typeface="Times New Roman" panose="02020603050405020304" pitchFamily="18" charset="0"/>
                <a:ea typeface="楷体" panose="02010609060101010101" pitchFamily="49" charset="-122"/>
              </a:rPr>
              <a:t>相关</a:t>
            </a:r>
            <a:r>
              <a:rPr lang="en-US" altLang="en-US" sz="2400" b="1" dirty="0" err="1">
                <a:latin typeface="Times New Roman" panose="02020603050405020304" pitchFamily="18" charset="0"/>
                <a:ea typeface="楷体" panose="02010609060101010101" pitchFamily="49" charset="-122"/>
              </a:rPr>
              <a:t>按钮</a:t>
            </a:r>
            <a:r>
              <a:rPr lang="zh-CN" altLang="en-US" sz="2400" b="1" dirty="0">
                <a:latin typeface="Times New Roman" panose="02020603050405020304" pitchFamily="18" charset="0"/>
                <a:ea typeface="楷体" panose="02010609060101010101" pitchFamily="49" charset="-122"/>
              </a:rPr>
              <a:t>打开仿真分析界面。</a:t>
            </a:r>
          </a:p>
        </p:txBody>
      </p:sp>
    </p:spTree>
    <p:extLst>
      <p:ext uri="{BB962C8B-B14F-4D97-AF65-F5344CB8AC3E}">
        <p14:creationId xmlns:p14="http://schemas.microsoft.com/office/powerpoint/2010/main" val="2531320870"/>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3"/>
          <p:cNvSpPr txBox="1">
            <a:spLocks noChangeArrowheads="1"/>
          </p:cNvSpPr>
          <p:nvPr/>
        </p:nvSpPr>
        <p:spPr bwMode="auto">
          <a:xfrm>
            <a:off x="417296" y="925189"/>
            <a:ext cx="10381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dirty="0" smtClean="0">
                <a:latin typeface="+mj-ea"/>
                <a:ea typeface="+mj-ea"/>
              </a:rPr>
              <a:t>一、</a:t>
            </a:r>
            <a:r>
              <a:rPr kumimoji="1" lang="fr-FR" altLang="zh-CN" sz="3600" b="1" dirty="0" smtClean="0">
                <a:latin typeface="+mj-ea"/>
                <a:ea typeface="+mj-ea"/>
              </a:rPr>
              <a:t> </a:t>
            </a:r>
            <a:r>
              <a:rPr kumimoji="1" lang="zh-CN" altLang="fr-FR" sz="3600" b="1" dirty="0">
                <a:latin typeface="+mj-ea"/>
                <a:ea typeface="+mj-ea"/>
              </a:rPr>
              <a:t>交互式仿真（</a:t>
            </a:r>
            <a:r>
              <a:rPr kumimoji="1" lang="fr-FR" altLang="zh-CN" sz="3600" b="1" dirty="0">
                <a:latin typeface="+mj-ea"/>
                <a:ea typeface="+mj-ea"/>
              </a:rPr>
              <a:t>Interactive Simulation</a:t>
            </a:r>
            <a:r>
              <a:rPr kumimoji="1" lang="zh-CN" altLang="fr-FR" sz="3600" b="1" dirty="0">
                <a:latin typeface="+mj-ea"/>
                <a:ea typeface="+mj-ea"/>
              </a:rPr>
              <a:t>）</a:t>
            </a:r>
            <a:endParaRPr kumimoji="1" lang="zh-CN" altLang="en-US" sz="3600" b="1" dirty="0">
              <a:latin typeface="+mj-ea"/>
              <a:ea typeface="+mj-ea"/>
            </a:endParaRPr>
          </a:p>
        </p:txBody>
      </p:sp>
      <p:sp>
        <p:nvSpPr>
          <p:cNvPr id="12293" name="Rectangle 1"/>
          <p:cNvSpPr>
            <a:spLocks noChangeArrowheads="1"/>
          </p:cNvSpPr>
          <p:nvPr/>
        </p:nvSpPr>
        <p:spPr bwMode="auto">
          <a:xfrm>
            <a:off x="417296" y="2777080"/>
            <a:ext cx="337093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latin typeface="Times New Roman" panose="02020603050405020304" pitchFamily="18" charset="0"/>
                <a:ea typeface="楷体" panose="02010609060101010101" pitchFamily="49" charset="-122"/>
              </a:rPr>
              <a:t> </a:t>
            </a:r>
            <a:r>
              <a:rPr lang="en-US" altLang="zh-CN" sz="2400" b="1" dirty="0" err="1">
                <a:latin typeface="Times New Roman" panose="02020603050405020304" pitchFamily="18" charset="0"/>
                <a:ea typeface="楷体" panose="02010609060101010101" pitchFamily="49" charset="-122"/>
              </a:rPr>
              <a:t>分析参数选项卡</a:t>
            </a:r>
            <a:r>
              <a:rPr lang="en-US" altLang="zh-CN" sz="2400" b="1" dirty="0">
                <a:latin typeface="Times New Roman" panose="02020603050405020304" pitchFamily="18" charset="0"/>
                <a:ea typeface="楷体" panose="02010609060101010101" pitchFamily="49" charset="-122"/>
              </a:rPr>
              <a:t>(</a:t>
            </a:r>
            <a:r>
              <a:rPr lang="zh-CN" altLang="zh-CN" sz="2400" b="1" dirty="0">
                <a:latin typeface="Times New Roman" panose="02020603050405020304" pitchFamily="18" charset="0"/>
              </a:rPr>
              <a:t>Analysis Parameters </a:t>
            </a:r>
            <a:r>
              <a:rPr lang="en-US" altLang="zh-CN"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用于设置仿真的初始条件、结束时间和时间步长等</a:t>
            </a:r>
            <a:r>
              <a:rPr lang="zh-CN" altLang="en-US" sz="2400" b="1" dirty="0">
                <a:latin typeface="Times New Roman" panose="02020603050405020304" pitchFamily="18" charset="0"/>
                <a:ea typeface="楷体" panose="02010609060101010101" pitchFamily="49" charset="-122"/>
              </a:rPr>
              <a:t>。</a:t>
            </a:r>
          </a:p>
        </p:txBody>
      </p:sp>
      <p:pic>
        <p:nvPicPr>
          <p:cNvPr id="1229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8203" y="2214567"/>
            <a:ext cx="7323137"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ectangle 1"/>
          <p:cNvSpPr>
            <a:spLocks noChangeArrowheads="1"/>
          </p:cNvSpPr>
          <p:nvPr/>
        </p:nvSpPr>
        <p:spPr bwMode="auto">
          <a:xfrm>
            <a:off x="185069" y="1574804"/>
            <a:ext cx="92503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400" dirty="0">
                <a:latin typeface="微软雅黑" panose="020B0503020204020204" pitchFamily="34" charset="-122"/>
                <a:ea typeface="微软雅黑" panose="020B0503020204020204" pitchFamily="34" charset="-122"/>
              </a:rPr>
              <a:t>选择交互式仿真后，</a:t>
            </a:r>
            <a:r>
              <a:rPr lang="en-US" altLang="zh-CN" sz="2400" dirty="0">
                <a:latin typeface="微软雅黑" panose="020B0503020204020204" pitchFamily="34" charset="-122"/>
                <a:ea typeface="微软雅黑" panose="020B0503020204020204" pitchFamily="34" charset="-122"/>
              </a:rPr>
              <a:t>其</a:t>
            </a:r>
            <a:r>
              <a:rPr lang="en-US" altLang="en-US" sz="2400" dirty="0">
                <a:latin typeface="微软雅黑" panose="020B0503020204020204" pitchFamily="34" charset="-122"/>
                <a:ea typeface="微软雅黑" panose="020B0503020204020204" pitchFamily="34" charset="-122"/>
              </a:rPr>
              <a:t>对话框会显示3个分析设置选项卡</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411393"/>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1"/>
          <p:cNvSpPr>
            <a:spLocks noChangeArrowheads="1"/>
          </p:cNvSpPr>
          <p:nvPr/>
        </p:nvSpPr>
        <p:spPr bwMode="auto">
          <a:xfrm>
            <a:off x="602748" y="2106613"/>
            <a:ext cx="47117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latin typeface="Times New Roman" panose="02020603050405020304" pitchFamily="18" charset="0"/>
                <a:ea typeface="楷体" panose="02010609060101010101" pitchFamily="49" charset="-122"/>
              </a:rPr>
              <a:t>     </a:t>
            </a:r>
            <a:r>
              <a:rPr lang="en-US" altLang="zh-CN" sz="2400" b="1" dirty="0" err="1">
                <a:latin typeface="Times New Roman" panose="02020603050405020304" pitchFamily="18" charset="0"/>
                <a:ea typeface="楷体" panose="02010609060101010101" pitchFamily="49" charset="-122"/>
              </a:rPr>
              <a:t>输出选项卡</a:t>
            </a:r>
            <a:r>
              <a:rPr lang="en-US" altLang="zh-CN" sz="2400" b="1" dirty="0">
                <a:latin typeface="Times New Roman" panose="02020603050405020304" pitchFamily="18" charset="0"/>
                <a:ea typeface="楷体" panose="02010609060101010101" pitchFamily="49" charset="-122"/>
              </a:rPr>
              <a:t>(Output)用于设置在仿真结束进行数据检查跟踪时是否显示所有的器件参数，当器件参数很多或者仿真退出的时间较长时可以选择不显示器件参数，通常采用默认设置</a:t>
            </a:r>
            <a:r>
              <a:rPr lang="zh-CN" altLang="en-US" sz="2400" b="1" dirty="0">
                <a:latin typeface="楷体" panose="02010609060101010101" pitchFamily="49" charset="-122"/>
                <a:ea typeface="楷体" panose="02010609060101010101" pitchFamily="49" charset="-122"/>
              </a:rPr>
              <a:t>。</a:t>
            </a:r>
          </a:p>
        </p:txBody>
      </p:sp>
      <p:sp>
        <p:nvSpPr>
          <p:cNvPr id="13318" name="Rectangle 1"/>
          <p:cNvSpPr>
            <a:spLocks noChangeArrowheads="1"/>
          </p:cNvSpPr>
          <p:nvPr/>
        </p:nvSpPr>
        <p:spPr bwMode="auto">
          <a:xfrm>
            <a:off x="256673" y="837007"/>
            <a:ext cx="12192001" cy="73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3200" dirty="0">
                <a:latin typeface="+mj-ea"/>
                <a:ea typeface="+mj-ea"/>
              </a:rPr>
              <a:t>选择交互式仿真后，</a:t>
            </a:r>
            <a:r>
              <a:rPr lang="en-US" altLang="zh-CN" sz="3200" dirty="0">
                <a:latin typeface="+mj-ea"/>
                <a:ea typeface="+mj-ea"/>
              </a:rPr>
              <a:t>其</a:t>
            </a:r>
            <a:r>
              <a:rPr lang="en-US" altLang="en-US" sz="3200" dirty="0">
                <a:latin typeface="+mj-ea"/>
                <a:ea typeface="+mj-ea"/>
              </a:rPr>
              <a:t>对话框会显示3个分析设置选项卡</a:t>
            </a:r>
            <a:r>
              <a:rPr lang="zh-CN" altLang="en-US" sz="3200" dirty="0">
                <a:latin typeface="+mj-ea"/>
                <a:ea typeface="+mj-ea"/>
              </a:rPr>
              <a:t>：</a:t>
            </a:r>
          </a:p>
        </p:txBody>
      </p:sp>
      <p:pic>
        <p:nvPicPr>
          <p:cNvPr id="1331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875" y="1572401"/>
            <a:ext cx="4693988" cy="490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846010"/>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1"/>
          <p:cNvSpPr>
            <a:spLocks noChangeArrowheads="1"/>
          </p:cNvSpPr>
          <p:nvPr/>
        </p:nvSpPr>
        <p:spPr bwMode="auto">
          <a:xfrm>
            <a:off x="842629" y="1823536"/>
            <a:ext cx="2968625"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a:latin typeface="Times New Roman" panose="02020603050405020304" pitchFamily="18" charset="0"/>
                <a:ea typeface="楷体" panose="02010609060101010101" pitchFamily="49" charset="-122"/>
              </a:rPr>
              <a:t>   分析选择选项卡(Analysis Options )用于为仿真分析进一步选择设置器件模型和分析参数等</a:t>
            </a:r>
            <a:r>
              <a:rPr lang="zh-CN" altLang="en-US" sz="2400" b="1">
                <a:latin typeface="Times New Roman" panose="02020603050405020304" pitchFamily="18" charset="0"/>
                <a:ea typeface="楷体" panose="02010609060101010101" pitchFamily="49" charset="-122"/>
              </a:rPr>
              <a:t>。通常采用默认值，特殊需要时用户可自行设置。</a:t>
            </a:r>
          </a:p>
        </p:txBody>
      </p:sp>
      <p:sp>
        <p:nvSpPr>
          <p:cNvPr id="14342" name="Rectangle 1"/>
          <p:cNvSpPr>
            <a:spLocks noChangeArrowheads="1"/>
          </p:cNvSpPr>
          <p:nvPr/>
        </p:nvSpPr>
        <p:spPr bwMode="auto">
          <a:xfrm>
            <a:off x="320843" y="755162"/>
            <a:ext cx="1009048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800" b="1" dirty="0">
                <a:latin typeface="+mj-ea"/>
                <a:ea typeface="+mj-ea"/>
              </a:rPr>
              <a:t>选择交互式仿真后，</a:t>
            </a:r>
            <a:r>
              <a:rPr lang="en-US" altLang="zh-CN" sz="2800" b="1" dirty="0">
                <a:latin typeface="+mj-ea"/>
                <a:ea typeface="+mj-ea"/>
              </a:rPr>
              <a:t>其</a:t>
            </a:r>
            <a:r>
              <a:rPr lang="en-US" altLang="en-US" sz="2800" b="1" dirty="0">
                <a:latin typeface="+mj-ea"/>
                <a:ea typeface="+mj-ea"/>
              </a:rPr>
              <a:t>对话框会显示3个分析设置选项卡</a:t>
            </a:r>
            <a:r>
              <a:rPr lang="zh-CN" altLang="en-US" sz="2800" b="1" dirty="0">
                <a:latin typeface="+mj-ea"/>
                <a:ea typeface="+mj-ea"/>
              </a:rPr>
              <a:t>：</a:t>
            </a:r>
          </a:p>
        </p:txBody>
      </p:sp>
      <p:pic>
        <p:nvPicPr>
          <p:cNvPr id="1434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066" y="1823536"/>
            <a:ext cx="750411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872115"/>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1"/>
          <p:cNvSpPr>
            <a:spLocks noChangeArrowheads="1"/>
          </p:cNvSpPr>
          <p:nvPr/>
        </p:nvSpPr>
        <p:spPr bwMode="auto">
          <a:xfrm>
            <a:off x="68681" y="1645768"/>
            <a:ext cx="540167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latin typeface="Times New Roman" panose="02020603050405020304" pitchFamily="18" charset="0"/>
                <a:ea typeface="楷体" panose="02010609060101010101" pitchFamily="49" charset="-122"/>
              </a:rPr>
              <a:t>完成选项卡设置后，点击            按钮即可开始仿真（若点击Save则只保留设置，不进行仿真），</a:t>
            </a:r>
            <a:r>
              <a:rPr lang="en-US" altLang="zh-CN" sz="2400" b="1" dirty="0" err="1">
                <a:latin typeface="Times New Roman" panose="02020603050405020304" pitchFamily="18" charset="0"/>
                <a:ea typeface="楷体" panose="02010609060101010101" pitchFamily="49" charset="-122"/>
              </a:rPr>
              <a:t>要停止仿真</a:t>
            </a:r>
            <a:r>
              <a:rPr lang="zh-CN" altLang="en-US" sz="2400" b="1" dirty="0">
                <a:latin typeface="Times New Roman" panose="02020603050405020304" pitchFamily="18" charset="0"/>
                <a:ea typeface="楷体" panose="02010609060101010101" pitchFamily="49" charset="-122"/>
              </a:rPr>
              <a:t>可点击     </a:t>
            </a:r>
            <a:r>
              <a:rPr lang="en-US" altLang="zh-CN" sz="2400" b="1" dirty="0" err="1">
                <a:latin typeface="Times New Roman" panose="02020603050405020304" pitchFamily="18" charset="0"/>
                <a:ea typeface="楷体" panose="02010609060101010101" pitchFamily="49" charset="-122"/>
              </a:rPr>
              <a:t>按钮。交互式仿真的作用是对电路进行时域仿真，其仿真结果需通过连接在电路中的测试仪器或显示器件等显示</a:t>
            </a:r>
            <a:r>
              <a:rPr lang="en-US" altLang="zh-CN" sz="2400" b="1" dirty="0">
                <a:latin typeface="Times New Roman" panose="02020603050405020304" pitchFamily="18" charset="0"/>
                <a:ea typeface="楷体" panose="02010609060101010101" pitchFamily="49" charset="-122"/>
              </a:rPr>
              <a:t>。</a:t>
            </a:r>
            <a:endParaRPr lang="zh-CN" altLang="en-US" sz="2400" b="1" dirty="0">
              <a:latin typeface="Times New Roman" panose="02020603050405020304" pitchFamily="18" charset="0"/>
              <a:ea typeface="楷体" panose="02010609060101010101" pitchFamily="49" charset="-122"/>
            </a:endParaRPr>
          </a:p>
        </p:txBody>
      </p:sp>
      <p:pic>
        <p:nvPicPr>
          <p:cNvPr id="1536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900" y="641686"/>
            <a:ext cx="6345035" cy="532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274" y="1896373"/>
            <a:ext cx="8223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Oval 11"/>
          <p:cNvSpPr>
            <a:spLocks noChangeArrowheads="1"/>
          </p:cNvSpPr>
          <p:nvPr/>
        </p:nvSpPr>
        <p:spPr bwMode="auto">
          <a:xfrm>
            <a:off x="9438524" y="5553576"/>
            <a:ext cx="720725" cy="220663"/>
          </a:xfrm>
          <a:prstGeom prst="ellipse">
            <a:avLst/>
          </a:prstGeom>
          <a:noFill/>
          <a:ln w="19050">
            <a:solidFill>
              <a:srgbClr val="E73A1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265442919"/>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787" y="1700213"/>
            <a:ext cx="4760912"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文本框 3"/>
          <p:cNvSpPr txBox="1">
            <a:spLocks noChangeArrowheads="1"/>
          </p:cNvSpPr>
          <p:nvPr/>
        </p:nvSpPr>
        <p:spPr bwMode="auto">
          <a:xfrm>
            <a:off x="542925" y="769719"/>
            <a:ext cx="10753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dirty="0">
                <a:latin typeface="+mj-ea"/>
                <a:ea typeface="+mj-ea"/>
              </a:rPr>
              <a:t>二、</a:t>
            </a:r>
            <a:r>
              <a:rPr kumimoji="1" lang="fr-FR" altLang="en-US" sz="3600" b="1" dirty="0">
                <a:latin typeface="+mj-ea"/>
                <a:ea typeface="+mj-ea"/>
              </a:rPr>
              <a:t> 直流工作点分析（DC Operating Point）</a:t>
            </a:r>
            <a:endParaRPr kumimoji="1" lang="zh-CN" altLang="en-US" sz="3600" b="1" dirty="0">
              <a:latin typeface="+mj-ea"/>
              <a:ea typeface="+mj-ea"/>
            </a:endParaRPr>
          </a:p>
        </p:txBody>
      </p:sp>
      <p:sp>
        <p:nvSpPr>
          <p:cNvPr id="16390" name="Rectangle 1"/>
          <p:cNvSpPr>
            <a:spLocks noChangeArrowheads="1"/>
          </p:cNvSpPr>
          <p:nvPr/>
        </p:nvSpPr>
        <p:spPr bwMode="auto">
          <a:xfrm>
            <a:off x="542925" y="5726113"/>
            <a:ext cx="110871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a:latin typeface="微软雅黑" panose="020B0503020204020204" pitchFamily="34" charset="-122"/>
                <a:ea typeface="微软雅黑" panose="020B0503020204020204" pitchFamily="34" charset="-122"/>
              </a:rPr>
              <a:t>本节将以单级放大器为例说明直流工作点分析的方法和步骤。</a:t>
            </a:r>
          </a:p>
        </p:txBody>
      </p:sp>
      <p:sp>
        <p:nvSpPr>
          <p:cNvPr id="16391" name="Rectangle 1"/>
          <p:cNvSpPr>
            <a:spLocks noChangeArrowheads="1"/>
          </p:cNvSpPr>
          <p:nvPr/>
        </p:nvSpPr>
        <p:spPr bwMode="auto">
          <a:xfrm>
            <a:off x="849313" y="1516063"/>
            <a:ext cx="4814887"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a:latin typeface="微软雅黑" panose="020B0503020204020204" pitchFamily="34" charset="-122"/>
                <a:ea typeface="微软雅黑" panose="020B0503020204020204" pitchFamily="34" charset="-122"/>
              </a:rPr>
              <a:t>    直流工作点分析的目的是确定电路的静态工作点。在进行仿真分析时，电路中的电容被视为开路，电感被视为短路，交流电源和信号源被视为零输出，电路处于稳态。直流工作点的分析结果可用于瞬态分析、交流分析和参数扫描分析等。</a:t>
            </a:r>
            <a:endParaRPr lang="zh-CN" altLang="en-US"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6335809"/>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1"/>
          <p:cNvSpPr>
            <a:spLocks noChangeArrowheads="1"/>
          </p:cNvSpPr>
          <p:nvPr/>
        </p:nvSpPr>
        <p:spPr bwMode="auto">
          <a:xfrm>
            <a:off x="655638" y="1429543"/>
            <a:ext cx="2814637"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latin typeface="Times New Roman" panose="02020603050405020304" pitchFamily="18" charset="0"/>
                <a:ea typeface="楷体" panose="02010609060101010101" pitchFamily="49" charset="-122"/>
              </a:rPr>
              <a:t> </a:t>
            </a:r>
            <a:r>
              <a:rPr lang="en-US" altLang="zh-CN" sz="2400" b="1" dirty="0" err="1">
                <a:latin typeface="Times New Roman" panose="02020603050405020304" pitchFamily="18" charset="0"/>
                <a:ea typeface="楷体" panose="02010609060101010101" pitchFamily="49" charset="-122"/>
              </a:rPr>
              <a:t>输出</a:t>
            </a:r>
            <a:r>
              <a:rPr lang="en-US" altLang="zh-CN" sz="2400" b="1" dirty="0">
                <a:latin typeface="Times New Roman" panose="02020603050405020304" pitchFamily="18" charset="0"/>
                <a:ea typeface="楷体" panose="02010609060101010101" pitchFamily="49" charset="-122"/>
              </a:rPr>
              <a:t>(Output)</a:t>
            </a:r>
            <a:r>
              <a:rPr lang="en-US" altLang="zh-CN" sz="2400" b="1" dirty="0" err="1">
                <a:latin typeface="Times New Roman" panose="02020603050405020304" pitchFamily="18" charset="0"/>
                <a:ea typeface="楷体" panose="02010609060101010101" pitchFamily="49" charset="-122"/>
              </a:rPr>
              <a:t>选项卡用于选择需要分析的变量</a:t>
            </a:r>
            <a:r>
              <a:rPr lang="zh-CN" altLang="en-US" sz="2400" b="1" dirty="0">
                <a:latin typeface="Times New Roman" panose="02020603050405020304" pitchFamily="18" charset="0"/>
                <a:ea typeface="楷体" panose="02010609060101010101" pitchFamily="49" charset="-122"/>
              </a:rPr>
              <a:t>。用户可从其左侧备选栏罗列的电路变量中选择需要分析的变量，通过</a:t>
            </a:r>
            <a:r>
              <a:rPr lang="en-US" altLang="zh-CN" sz="2400" b="1" dirty="0" err="1">
                <a:latin typeface="Times New Roman" panose="02020603050405020304" pitchFamily="18" charset="0"/>
                <a:ea typeface="楷体" panose="02010609060101010101" pitchFamily="49" charset="-122"/>
              </a:rPr>
              <a:t>Add添加到右侧分析栏中</a:t>
            </a:r>
            <a:r>
              <a:rPr lang="en-US" altLang="zh-CN" sz="2400" b="1" dirty="0">
                <a:latin typeface="Times New Roman" panose="02020603050405020304" pitchFamily="18" charset="0"/>
                <a:ea typeface="楷体" panose="02010609060101010101" pitchFamily="49" charset="-122"/>
              </a:rPr>
              <a:t>。</a:t>
            </a:r>
            <a:endParaRPr lang="zh-CN" altLang="en-US" sz="2400" b="1" dirty="0">
              <a:latin typeface="Times New Roman" panose="02020603050405020304" pitchFamily="18" charset="0"/>
              <a:ea typeface="楷体" panose="02010609060101010101" pitchFamily="49" charset="-122"/>
            </a:endParaRPr>
          </a:p>
        </p:txBody>
      </p:sp>
      <p:sp>
        <p:nvSpPr>
          <p:cNvPr id="17414" name="Rectangle 1"/>
          <p:cNvSpPr>
            <a:spLocks noChangeArrowheads="1"/>
          </p:cNvSpPr>
          <p:nvPr/>
        </p:nvSpPr>
        <p:spPr bwMode="auto">
          <a:xfrm>
            <a:off x="417095" y="789780"/>
            <a:ext cx="92503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400" dirty="0">
                <a:latin typeface="微软雅黑" panose="020B0503020204020204" pitchFamily="34" charset="-122"/>
                <a:ea typeface="微软雅黑" panose="020B0503020204020204" pitchFamily="34" charset="-122"/>
              </a:rPr>
              <a:t>选择</a:t>
            </a:r>
            <a:r>
              <a:rPr lang="en-US" altLang="zh-CN" sz="2400" dirty="0">
                <a:latin typeface="微软雅黑" panose="020B0503020204020204" pitchFamily="34" charset="-122"/>
                <a:ea typeface="微软雅黑" panose="020B0503020204020204" pitchFamily="34" charset="-122"/>
              </a:rPr>
              <a:t>直流工作点分析</a:t>
            </a:r>
            <a:r>
              <a:rPr lang="en-US" altLang="en-US" sz="2400" dirty="0">
                <a:latin typeface="微软雅黑" panose="020B0503020204020204" pitchFamily="34" charset="-122"/>
                <a:ea typeface="微软雅黑" panose="020B0503020204020204" pitchFamily="34" charset="-122"/>
              </a:rPr>
              <a:t>后，</a:t>
            </a:r>
            <a:r>
              <a:rPr lang="en-US" altLang="zh-CN" sz="2400" dirty="0">
                <a:latin typeface="微软雅黑" panose="020B0503020204020204" pitchFamily="34" charset="-122"/>
                <a:ea typeface="微软雅黑" panose="020B0503020204020204" pitchFamily="34" charset="-122"/>
              </a:rPr>
              <a:t>其</a:t>
            </a:r>
            <a:r>
              <a:rPr lang="en-US" altLang="en-US" sz="2400" dirty="0">
                <a:latin typeface="微软雅黑" panose="020B0503020204020204" pitchFamily="34" charset="-122"/>
                <a:ea typeface="微软雅黑" panose="020B0503020204020204" pitchFamily="34" charset="-122"/>
              </a:rPr>
              <a:t>对话框会显示3个分析设置选项卡</a:t>
            </a:r>
            <a:r>
              <a:rPr lang="zh-CN" altLang="en-US" sz="2400" dirty="0">
                <a:latin typeface="微软雅黑" panose="020B0503020204020204" pitchFamily="34" charset="-122"/>
                <a:ea typeface="微软雅黑" panose="020B0503020204020204" pitchFamily="34" charset="-122"/>
              </a:rPr>
              <a:t>：</a:t>
            </a:r>
          </a:p>
        </p:txBody>
      </p:sp>
      <p:pic>
        <p:nvPicPr>
          <p:cNvPr id="1741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275" y="1771984"/>
            <a:ext cx="807878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Oval 9"/>
          <p:cNvSpPr>
            <a:spLocks noChangeArrowheads="1"/>
          </p:cNvSpPr>
          <p:nvPr/>
        </p:nvSpPr>
        <p:spPr bwMode="auto">
          <a:xfrm>
            <a:off x="7043738" y="3002297"/>
            <a:ext cx="720725" cy="220662"/>
          </a:xfrm>
          <a:prstGeom prst="ellipse">
            <a:avLst/>
          </a:prstGeom>
          <a:noFill/>
          <a:ln w="19050">
            <a:solidFill>
              <a:srgbClr val="E73A1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812889433"/>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矩形 8"/>
          <p:cNvSpPr>
            <a:spLocks noChangeArrowheads="1"/>
          </p:cNvSpPr>
          <p:nvPr/>
        </p:nvSpPr>
        <p:spPr bwMode="auto">
          <a:xfrm>
            <a:off x="818717" y="1942811"/>
            <a:ext cx="9917112"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smtClean="0"/>
              <a:t>本章通过</a:t>
            </a:r>
            <a:r>
              <a:rPr lang="zh-CN" altLang="zh-CN" sz="2400" dirty="0"/>
              <a:t>一个例子，介绍在</a:t>
            </a:r>
            <a:r>
              <a:rPr lang="en-AU" altLang="zh-CN" sz="2400" dirty="0"/>
              <a:t>Multisim14</a:t>
            </a:r>
            <a:r>
              <a:rPr lang="zh-CN" altLang="zh-CN" sz="2400" dirty="0"/>
              <a:t>软件中完成从电路设计到仿真完成的全过程。</a:t>
            </a:r>
            <a:endParaRPr lang="en-US" altLang="zh-CN" sz="2400" dirty="0"/>
          </a:p>
          <a:p>
            <a:pPr eaLnBrk="1">
              <a:lnSpc>
                <a:spcPct val="150000"/>
              </a:lnSpc>
            </a:pPr>
            <a:r>
              <a:rPr lang="en-US" altLang="zh-CN" sz="2400" dirty="0"/>
              <a:t>      </a:t>
            </a:r>
            <a:r>
              <a:rPr lang="zh-CN" altLang="zh-CN" sz="2400" dirty="0"/>
              <a:t>本例设计的电路功能</a:t>
            </a:r>
            <a:r>
              <a:rPr lang="zh-CN" altLang="en-US" sz="2400" dirty="0"/>
              <a:t>：</a:t>
            </a:r>
            <a:r>
              <a:rPr lang="zh-CN" altLang="zh-CN" sz="2400" dirty="0"/>
              <a:t>采集一个小的模拟信号，模拟信号由正弦波发生器产生，输出电压为</a:t>
            </a:r>
            <a:r>
              <a:rPr lang="en-AU" altLang="zh-CN" sz="2400" dirty="0"/>
              <a:t>0.2V</a:t>
            </a:r>
            <a:r>
              <a:rPr lang="zh-CN" altLang="en-US" sz="2400" dirty="0"/>
              <a:t>，</a:t>
            </a:r>
            <a:r>
              <a:rPr lang="zh-CN" altLang="zh-CN" sz="2400" dirty="0"/>
              <a:t>再经过运算放大器放大到逻辑门电路（</a:t>
            </a:r>
            <a:r>
              <a:rPr lang="en-AU" altLang="zh-CN" sz="2400" dirty="0"/>
              <a:t>Transistor-Transistor Logic</a:t>
            </a:r>
            <a:r>
              <a:rPr lang="zh-CN" altLang="zh-CN" sz="2400" dirty="0"/>
              <a:t>，</a:t>
            </a:r>
            <a:r>
              <a:rPr lang="en-AU" altLang="zh-CN" sz="2400" dirty="0"/>
              <a:t>TTL</a:t>
            </a:r>
            <a:r>
              <a:rPr lang="zh-CN" altLang="zh-CN" sz="2400" dirty="0"/>
              <a:t>）芯片能接受的电压值，用一位十进制计数器进行计数并显示其脉冲数量。</a:t>
            </a:r>
          </a:p>
        </p:txBody>
      </p:sp>
      <p:sp>
        <p:nvSpPr>
          <p:cNvPr id="7" name="文本框 3"/>
          <p:cNvSpPr txBox="1"/>
          <p:nvPr/>
        </p:nvSpPr>
        <p:spPr>
          <a:xfrm>
            <a:off x="1165725" y="935372"/>
            <a:ext cx="8874545" cy="646331"/>
          </a:xfrm>
          <a:prstGeom prst="rect">
            <a:avLst/>
          </a:prstGeom>
          <a:noFill/>
          <a:ln>
            <a:noFill/>
          </a:ln>
        </p:spPr>
        <p:txBody>
          <a:bodyPr wrap="none">
            <a:spAutoFit/>
          </a:bodyPr>
          <a:lstStyle/>
          <a:p>
            <a:pPr fontAlgn="auto">
              <a:spcBef>
                <a:spcPts val="0"/>
              </a:spcBef>
              <a:spcAft>
                <a:spcPts val="0"/>
              </a:spcAft>
              <a:defRPr/>
            </a:pPr>
            <a:r>
              <a:rPr kumimoji="1" lang="zh-CN" altLang="en-US" sz="3600" b="1" dirty="0">
                <a:solidFill>
                  <a:schemeClr val="accent1">
                    <a:lumMod val="75000"/>
                  </a:schemeClr>
                </a:solidFill>
                <a:latin typeface="+mn-lt"/>
              </a:rPr>
              <a:t>第一</a:t>
            </a:r>
            <a:r>
              <a:rPr kumimoji="1" lang="zh-CN" altLang="en-US" sz="3600" b="1" dirty="0" smtClean="0">
                <a:solidFill>
                  <a:schemeClr val="accent1">
                    <a:lumMod val="75000"/>
                  </a:schemeClr>
                </a:solidFill>
                <a:latin typeface="+mn-lt"/>
              </a:rPr>
              <a:t>章  </a:t>
            </a:r>
            <a:r>
              <a:rPr kumimoji="1" lang="en-US" altLang="zh-CN" sz="3600" b="1" dirty="0" smtClean="0">
                <a:solidFill>
                  <a:schemeClr val="accent1">
                    <a:lumMod val="75000"/>
                  </a:schemeClr>
                </a:solidFill>
                <a:latin typeface="+mn-lt"/>
              </a:rPr>
              <a:t>NI Multisim14  </a:t>
            </a:r>
            <a:r>
              <a:rPr kumimoji="1" lang="zh-CN" altLang="zh-CN" sz="3600" b="1" dirty="0" smtClean="0">
                <a:solidFill>
                  <a:schemeClr val="accent1">
                    <a:lumMod val="75000"/>
                  </a:schemeClr>
                </a:solidFill>
                <a:latin typeface="+mn-lt"/>
              </a:rPr>
              <a:t>原理图</a:t>
            </a:r>
            <a:r>
              <a:rPr kumimoji="1" lang="zh-CN" altLang="zh-CN" sz="3600" b="1" dirty="0">
                <a:solidFill>
                  <a:schemeClr val="accent1">
                    <a:lumMod val="75000"/>
                  </a:schemeClr>
                </a:solidFill>
                <a:latin typeface="+mn-lt"/>
              </a:rPr>
              <a:t>的</a:t>
            </a:r>
            <a:r>
              <a:rPr kumimoji="1" lang="zh-CN" altLang="zh-CN" sz="3600" b="1" dirty="0" smtClean="0">
                <a:solidFill>
                  <a:schemeClr val="accent1">
                    <a:lumMod val="75000"/>
                  </a:schemeClr>
                </a:solidFill>
                <a:latin typeface="+mn-lt"/>
              </a:rPr>
              <a:t>输入和仿真</a:t>
            </a:r>
            <a:endParaRPr kumimoji="1" lang="zh-CN" altLang="en-US" sz="3600" b="1" dirty="0">
              <a:solidFill>
                <a:schemeClr val="accent1">
                  <a:lumMod val="75000"/>
                </a:schemeClr>
              </a:solidFill>
              <a:latin typeface="+mn-lt"/>
            </a:endParaRPr>
          </a:p>
        </p:txBody>
      </p:sp>
    </p:spTree>
    <p:extLst>
      <p:ext uri="{BB962C8B-B14F-4D97-AF65-F5344CB8AC3E}">
        <p14:creationId xmlns:p14="http://schemas.microsoft.com/office/powerpoint/2010/main" val="3349278880"/>
      </p:ext>
    </p:extLst>
  </p:cSld>
  <p:clrMapOvr>
    <a:masterClrMapping/>
  </p:clrMapOvr>
  <p:transition spd="med">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1"/>
          <p:cNvSpPr>
            <a:spLocks noChangeArrowheads="1"/>
          </p:cNvSpPr>
          <p:nvPr/>
        </p:nvSpPr>
        <p:spPr bwMode="auto">
          <a:xfrm>
            <a:off x="452939" y="1635125"/>
            <a:ext cx="35464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latin typeface="Times New Roman" panose="02020603050405020304" pitchFamily="18" charset="0"/>
                <a:ea typeface="楷体" panose="02010609060101010101" pitchFamily="49" charset="-122"/>
              </a:rPr>
              <a:t>    </a:t>
            </a:r>
            <a:r>
              <a:rPr lang="en-US" altLang="zh-CN" sz="2400" b="1" dirty="0" err="1">
                <a:latin typeface="Times New Roman" panose="02020603050405020304" pitchFamily="18" charset="0"/>
                <a:ea typeface="楷体" panose="02010609060101010101" pitchFamily="49" charset="-122"/>
              </a:rPr>
              <a:t>分析选择</a:t>
            </a:r>
            <a:r>
              <a:rPr lang="en-US" altLang="zh-CN" sz="2400" b="1" dirty="0">
                <a:latin typeface="Times New Roman" panose="02020603050405020304" pitchFamily="18" charset="0"/>
                <a:ea typeface="楷体" panose="02010609060101010101" pitchFamily="49" charset="-122"/>
              </a:rPr>
              <a:t> (Analysis Options) </a:t>
            </a:r>
            <a:r>
              <a:rPr lang="en-US" altLang="zh-CN" sz="2400" b="1" dirty="0" err="1">
                <a:latin typeface="Times New Roman" panose="02020603050405020304" pitchFamily="18" charset="0"/>
                <a:ea typeface="楷体" panose="02010609060101010101" pitchFamily="49" charset="-122"/>
              </a:rPr>
              <a:t>选项卡与交互式仿真</a:t>
            </a:r>
            <a:r>
              <a:rPr lang="zh-CN" altLang="en-US" sz="2400" b="1" dirty="0">
                <a:latin typeface="Times New Roman" panose="02020603050405020304" pitchFamily="18" charset="0"/>
                <a:ea typeface="楷体" panose="02010609060101010101" pitchFamily="49" charset="-122"/>
              </a:rPr>
              <a:t>时的设置基本一致，仅仅增加了分析的名称，通常采用默认设置。 </a:t>
            </a:r>
          </a:p>
          <a:p>
            <a:pPr eaLnBrk="1" hangingPunct="1">
              <a:lnSpc>
                <a:spcPct val="150000"/>
              </a:lnSpc>
            </a:pPr>
            <a:r>
              <a:rPr lang="zh-CN" altLang="en-US" sz="2400" b="1" dirty="0">
                <a:latin typeface="Times New Roman" panose="02020603050405020304" pitchFamily="18" charset="0"/>
                <a:ea typeface="楷体" panose="02010609060101010101" pitchFamily="49" charset="-122"/>
              </a:rPr>
              <a:t>概要</a:t>
            </a:r>
            <a:r>
              <a:rPr lang="en-US" altLang="zh-CN" sz="2400" b="1" dirty="0" err="1">
                <a:latin typeface="Times New Roman" panose="02020603050405020304" pitchFamily="18" charset="0"/>
                <a:ea typeface="楷体" panose="02010609060101010101" pitchFamily="49" charset="-122"/>
              </a:rPr>
              <a:t>选项卡</a:t>
            </a:r>
            <a:r>
              <a:rPr lang="en-US" altLang="zh-CN" sz="2400" b="1" dirty="0">
                <a:latin typeface="Times New Roman" panose="02020603050405020304" pitchFamily="18" charset="0"/>
                <a:ea typeface="楷体" panose="02010609060101010101" pitchFamily="49" charset="-122"/>
              </a:rPr>
              <a:t>(Summary)</a:t>
            </a:r>
            <a:r>
              <a:rPr lang="en-US" altLang="zh-CN" sz="2400" b="1" dirty="0" err="1">
                <a:latin typeface="Times New Roman" panose="02020603050405020304" pitchFamily="18" charset="0"/>
                <a:ea typeface="楷体" panose="02010609060101010101" pitchFamily="49" charset="-122"/>
              </a:rPr>
              <a:t>用于对所选分析设置参数的汇总，通常采用默认值</a:t>
            </a:r>
            <a:r>
              <a:rPr lang="en-US" altLang="zh-CN" sz="2400" b="1" dirty="0">
                <a:latin typeface="Times New Roman" panose="02020603050405020304" pitchFamily="18" charset="0"/>
                <a:ea typeface="楷体" panose="02010609060101010101" pitchFamily="49" charset="-122"/>
              </a:rPr>
              <a:t>。</a:t>
            </a:r>
            <a:endParaRPr lang="zh-CN" altLang="en-US" sz="2400" b="1" dirty="0">
              <a:latin typeface="Times New Roman" panose="02020603050405020304" pitchFamily="18" charset="0"/>
              <a:ea typeface="楷体" panose="02010609060101010101" pitchFamily="49" charset="-122"/>
            </a:endParaRPr>
          </a:p>
        </p:txBody>
      </p:sp>
      <p:sp>
        <p:nvSpPr>
          <p:cNvPr id="18438" name="Rectangle 1"/>
          <p:cNvSpPr>
            <a:spLocks noChangeArrowheads="1"/>
          </p:cNvSpPr>
          <p:nvPr/>
        </p:nvSpPr>
        <p:spPr bwMode="auto">
          <a:xfrm>
            <a:off x="121902" y="755163"/>
            <a:ext cx="1027338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800" b="1" dirty="0">
                <a:latin typeface="+mj-ea"/>
                <a:ea typeface="+mj-ea"/>
              </a:rPr>
              <a:t>选择</a:t>
            </a:r>
            <a:r>
              <a:rPr lang="en-US" altLang="zh-CN" sz="2800" b="1" dirty="0">
                <a:latin typeface="+mj-ea"/>
                <a:ea typeface="+mj-ea"/>
              </a:rPr>
              <a:t>直流工作点分析</a:t>
            </a:r>
            <a:r>
              <a:rPr lang="en-US" altLang="en-US" sz="2800" b="1" dirty="0">
                <a:latin typeface="+mj-ea"/>
                <a:ea typeface="+mj-ea"/>
              </a:rPr>
              <a:t>后，</a:t>
            </a:r>
            <a:r>
              <a:rPr lang="en-US" altLang="zh-CN" sz="2800" b="1" dirty="0">
                <a:latin typeface="+mj-ea"/>
                <a:ea typeface="+mj-ea"/>
              </a:rPr>
              <a:t>其</a:t>
            </a:r>
            <a:r>
              <a:rPr lang="en-US" altLang="en-US" sz="2800" b="1" dirty="0">
                <a:latin typeface="+mj-ea"/>
                <a:ea typeface="+mj-ea"/>
              </a:rPr>
              <a:t>对话框会显示3个分析设置选项卡</a:t>
            </a:r>
            <a:r>
              <a:rPr lang="zh-CN" altLang="en-US" sz="2800" b="1" dirty="0">
                <a:latin typeface="+mj-ea"/>
                <a:ea typeface="+mj-ea"/>
              </a:rPr>
              <a:t>：</a:t>
            </a:r>
          </a:p>
        </p:txBody>
      </p:sp>
      <p:pic>
        <p:nvPicPr>
          <p:cNvPr id="1843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342" y="1925636"/>
            <a:ext cx="7460398" cy="3929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134353"/>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1"/>
          <p:cNvSpPr>
            <a:spLocks noChangeArrowheads="1"/>
          </p:cNvSpPr>
          <p:nvPr/>
        </p:nvSpPr>
        <p:spPr bwMode="auto">
          <a:xfrm>
            <a:off x="478173" y="1718427"/>
            <a:ext cx="6189662"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latin typeface="Times New Roman" panose="02020603050405020304" pitchFamily="18" charset="0"/>
                <a:ea typeface="楷体" panose="02010609060101010101" pitchFamily="49" charset="-122"/>
              </a:rPr>
              <a:t>仿真结果显示：结点</a:t>
            </a:r>
            <a:r>
              <a:rPr lang="en-US" altLang="zh-CN" sz="2400" b="1" dirty="0">
                <a:latin typeface="Times New Roman" panose="02020603050405020304" pitchFamily="18" charset="0"/>
                <a:ea typeface="楷体" panose="02010609060101010101" pitchFamily="49" charset="-122"/>
              </a:rPr>
              <a:t>1和3的静态工作点电压分别为705.68644mV和3.03713V，即静态时晶体管的集电极电压U</a:t>
            </a:r>
            <a:r>
              <a:rPr lang="en-US" altLang="zh-CN" sz="2400" b="1" baseline="-25000" dirty="0">
                <a:latin typeface="Times New Roman" panose="02020603050405020304" pitchFamily="18" charset="0"/>
                <a:ea typeface="楷体" panose="02010609060101010101" pitchFamily="49" charset="-122"/>
              </a:rPr>
              <a:t>CE</a:t>
            </a:r>
            <a:r>
              <a:rPr lang="en-US" altLang="zh-CN" sz="2400" b="1" dirty="0">
                <a:latin typeface="Times New Roman" panose="02020603050405020304" pitchFamily="18" charset="0"/>
                <a:ea typeface="楷体" panose="02010609060101010101" pitchFamily="49" charset="-122"/>
              </a:rPr>
              <a:t>≈3V、发射极电压U</a:t>
            </a:r>
            <a:r>
              <a:rPr lang="en-US" altLang="zh-CN" sz="2400" b="1" baseline="-25000" dirty="0">
                <a:latin typeface="Times New Roman" panose="02020603050405020304" pitchFamily="18" charset="0"/>
                <a:ea typeface="楷体" panose="02010609060101010101" pitchFamily="49" charset="-122"/>
              </a:rPr>
              <a:t>BE</a:t>
            </a:r>
            <a:r>
              <a:rPr lang="en-US" altLang="zh-CN" sz="2400" b="1" dirty="0">
                <a:latin typeface="Times New Roman" panose="02020603050405020304" pitchFamily="18" charset="0"/>
                <a:ea typeface="楷体" panose="02010609060101010101" pitchFamily="49" charset="-122"/>
              </a:rPr>
              <a:t>≈0.7V，</a:t>
            </a:r>
            <a:r>
              <a:rPr lang="zh-CN" altLang="en-US" sz="2400" b="1" dirty="0">
                <a:latin typeface="Times New Roman" panose="02020603050405020304" pitchFamily="18" charset="0"/>
                <a:ea typeface="楷体" panose="02010609060101010101" pitchFamily="49" charset="-122"/>
              </a:rPr>
              <a:t>故放大电路工作在放大状态。</a:t>
            </a:r>
          </a:p>
        </p:txBody>
      </p:sp>
      <p:sp>
        <p:nvSpPr>
          <p:cNvPr id="19462" name="Rectangle 1"/>
          <p:cNvSpPr>
            <a:spLocks noChangeArrowheads="1"/>
          </p:cNvSpPr>
          <p:nvPr/>
        </p:nvSpPr>
        <p:spPr bwMode="auto">
          <a:xfrm>
            <a:off x="282574" y="858587"/>
            <a:ext cx="113506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err="1">
                <a:latin typeface="微软雅黑" panose="020B0503020204020204" pitchFamily="34" charset="-122"/>
                <a:ea typeface="微软雅黑" panose="020B0503020204020204" pitchFamily="34" charset="-122"/>
              </a:rPr>
              <a:t>完成分析设置后，点击Run可进行仿真分析，结果显示在Grapher</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View窗口中</a:t>
            </a:r>
            <a:r>
              <a:rPr lang="zh-CN" altLang="en-US" sz="2400" dirty="0">
                <a:latin typeface="微软雅黑" panose="020B0503020204020204" pitchFamily="34" charset="-122"/>
                <a:ea typeface="微软雅黑" panose="020B0503020204020204" pitchFamily="34" charset="-122"/>
              </a:rPr>
              <a:t>：</a:t>
            </a:r>
          </a:p>
        </p:txBody>
      </p:sp>
      <p:pic>
        <p:nvPicPr>
          <p:cNvPr id="1946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835" y="1822325"/>
            <a:ext cx="3552825"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1"/>
          <p:cNvSpPr>
            <a:spLocks noChangeArrowheads="1"/>
          </p:cNvSpPr>
          <p:nvPr/>
        </p:nvSpPr>
        <p:spPr bwMode="auto">
          <a:xfrm>
            <a:off x="682625" y="4826000"/>
            <a:ext cx="10550525"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latin typeface="Times New Roman" panose="02020603050405020304" pitchFamily="18" charset="0"/>
                <a:ea typeface="楷体" panose="02010609060101010101" pitchFamily="49" charset="-122"/>
              </a:rPr>
              <a:t>需要注意的是，在做电路仿真分析时，若打开的电路图中未显示结点标号，</a:t>
            </a:r>
            <a:r>
              <a:rPr lang="zh-CN" altLang="en-US" sz="2400" b="1" dirty="0">
                <a:latin typeface="Times New Roman" panose="02020603050405020304" pitchFamily="18" charset="0"/>
                <a:ea typeface="楷体" panose="02010609060101010101" pitchFamily="49" charset="-122"/>
              </a:rPr>
              <a:t>可先</a:t>
            </a:r>
            <a:r>
              <a:rPr lang="en-US" altLang="en-US" sz="2400" b="1" dirty="0" err="1">
                <a:latin typeface="Times New Roman" panose="02020603050405020304" pitchFamily="18" charset="0"/>
                <a:ea typeface="楷体" panose="02010609060101010101" pitchFamily="49" charset="-122"/>
              </a:rPr>
              <a:t>通过Properties命令或Sheet</a:t>
            </a:r>
            <a:r>
              <a:rPr lang="en-US" altLang="en-US" sz="2400" b="1" dirty="0">
                <a:latin typeface="Times New Roman" panose="02020603050405020304" pitchFamily="18" charset="0"/>
                <a:ea typeface="楷体" panose="02010609060101010101" pitchFamily="49" charset="-122"/>
              </a:rPr>
              <a:t> </a:t>
            </a:r>
            <a:r>
              <a:rPr lang="en-US" altLang="en-US" sz="2400" b="1" dirty="0" err="1">
                <a:latin typeface="Times New Roman" panose="02020603050405020304" pitchFamily="18" charset="0"/>
                <a:ea typeface="楷体" panose="02010609060101010101" pitchFamily="49" charset="-122"/>
              </a:rPr>
              <a:t>Properties命令，在Sheet</a:t>
            </a:r>
            <a:r>
              <a:rPr lang="en-US" altLang="en-US" sz="2400" b="1" dirty="0">
                <a:latin typeface="Times New Roman" panose="02020603050405020304" pitchFamily="18" charset="0"/>
                <a:ea typeface="楷体" panose="02010609060101010101" pitchFamily="49" charset="-122"/>
              </a:rPr>
              <a:t> </a:t>
            </a:r>
            <a:r>
              <a:rPr lang="en-US" altLang="en-US" sz="2400" b="1" dirty="0" err="1">
                <a:latin typeface="Times New Roman" panose="02020603050405020304" pitchFamily="18" charset="0"/>
                <a:ea typeface="楷体" panose="02010609060101010101" pitchFamily="49" charset="-122"/>
              </a:rPr>
              <a:t>visibility选项卡的Net</a:t>
            </a:r>
            <a:r>
              <a:rPr lang="en-US" altLang="en-US" sz="2400" b="1" dirty="0">
                <a:latin typeface="Times New Roman" panose="02020603050405020304" pitchFamily="18" charset="0"/>
                <a:ea typeface="楷体" panose="02010609060101010101" pitchFamily="49" charset="-122"/>
              </a:rPr>
              <a:t> </a:t>
            </a:r>
            <a:r>
              <a:rPr lang="en-US" altLang="en-US" sz="2400" b="1" dirty="0" err="1">
                <a:latin typeface="Times New Roman" panose="02020603050405020304" pitchFamily="18" charset="0"/>
                <a:ea typeface="楷体" panose="02010609060101010101" pitchFamily="49" charset="-122"/>
              </a:rPr>
              <a:t>names栏中，选择Show</a:t>
            </a:r>
            <a:r>
              <a:rPr lang="en-US" altLang="en-US" sz="2400" b="1" dirty="0">
                <a:latin typeface="Times New Roman" panose="02020603050405020304" pitchFamily="18" charset="0"/>
                <a:ea typeface="楷体" panose="02010609060101010101" pitchFamily="49" charset="-122"/>
              </a:rPr>
              <a:t> </a:t>
            </a:r>
            <a:r>
              <a:rPr lang="en-US" altLang="en-US" sz="2400" b="1" dirty="0" err="1">
                <a:latin typeface="Times New Roman" panose="02020603050405020304" pitchFamily="18" charset="0"/>
                <a:ea typeface="楷体" panose="02010609060101010101" pitchFamily="49" charset="-122"/>
              </a:rPr>
              <a:t>all</a:t>
            </a:r>
            <a:r>
              <a:rPr lang="en-US" altLang="zh-CN" sz="2400" b="1" dirty="0" err="1">
                <a:latin typeface="Times New Roman" panose="02020603050405020304" pitchFamily="18" charset="0"/>
                <a:ea typeface="楷体" panose="02010609060101010101" pitchFamily="49" charset="-122"/>
              </a:rPr>
              <a:t>，标出电路中待分析的结点号</a:t>
            </a:r>
            <a:r>
              <a:rPr lang="en-US" altLang="zh-CN" sz="2400" b="1" dirty="0">
                <a:latin typeface="Times New Roman" panose="02020603050405020304" pitchFamily="18" charset="0"/>
                <a:ea typeface="楷体" panose="02010609060101010101" pitchFamily="49" charset="-122"/>
              </a:rPr>
              <a:t>。</a:t>
            </a:r>
            <a:endParaRPr lang="zh-CN" altLang="en-US" sz="24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823757102"/>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350" y="1938338"/>
            <a:ext cx="4648200"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1"/>
          <p:cNvSpPr>
            <a:spLocks noChangeArrowheads="1"/>
          </p:cNvSpPr>
          <p:nvPr/>
        </p:nvSpPr>
        <p:spPr bwMode="auto">
          <a:xfrm>
            <a:off x="918745" y="5849971"/>
            <a:ext cx="8465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latin typeface="微软雅黑" panose="020B0503020204020204" pitchFamily="34" charset="-122"/>
                <a:ea typeface="微软雅黑" panose="020B0503020204020204" pitchFamily="34" charset="-122"/>
              </a:rPr>
              <a:t>本节仍以单级放大器为例说明交流扫描分析的方法和步骤。</a:t>
            </a:r>
          </a:p>
        </p:txBody>
      </p:sp>
      <p:sp>
        <p:nvSpPr>
          <p:cNvPr id="20486" name="Rectangle 1"/>
          <p:cNvSpPr>
            <a:spLocks noChangeArrowheads="1"/>
          </p:cNvSpPr>
          <p:nvPr/>
        </p:nvSpPr>
        <p:spPr bwMode="auto">
          <a:xfrm>
            <a:off x="614363" y="1395413"/>
            <a:ext cx="5888037"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eaLnBrk="1" hangingPunct="1">
              <a:lnSpc>
                <a:spcPct val="150000"/>
              </a:lnSpc>
            </a:pPr>
            <a:r>
              <a:rPr lang="en-US" altLang="zh-CN" sz="2400">
                <a:latin typeface="微软雅黑" panose="020B0503020204020204" pitchFamily="34" charset="-122"/>
                <a:ea typeface="微软雅黑" panose="020B0503020204020204" pitchFamily="34" charset="-122"/>
              </a:rPr>
              <a:t>    交流扫描分析</a:t>
            </a:r>
            <a:r>
              <a:rPr lang="zh-CN" altLang="en-US" sz="2400">
                <a:latin typeface="微软雅黑" panose="020B0503020204020204" pitchFamily="34" charset="-122"/>
                <a:ea typeface="微软雅黑" panose="020B0503020204020204" pitchFamily="34" charset="-122"/>
              </a:rPr>
              <a:t>能完成电路的频率响应分析，生成电路的幅频特性和相频特性。分析中所有直流电源被置零，电容和电感采用交流模型，非线性元件（二极管、三极管、场效应管等）使用交流小信号模型。无论用户在电路输入端加入了何种信号，交流扫描分析时系统均默认电路的输入是正弦波，并以用户设置的频率范围来扫描。</a:t>
            </a:r>
          </a:p>
        </p:txBody>
      </p:sp>
      <p:sp>
        <p:nvSpPr>
          <p:cNvPr id="20487" name="文本框 3"/>
          <p:cNvSpPr txBox="1">
            <a:spLocks noChangeArrowheads="1"/>
          </p:cNvSpPr>
          <p:nvPr/>
        </p:nvSpPr>
        <p:spPr bwMode="auto">
          <a:xfrm>
            <a:off x="169029" y="762001"/>
            <a:ext cx="65365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smtClean="0">
                <a:latin typeface="Calibri" panose="020F0502020204030204" pitchFamily="34" charset="0"/>
                <a:ea typeface="+mj-ea"/>
              </a:rPr>
              <a:t>三、</a:t>
            </a:r>
            <a:r>
              <a:rPr kumimoji="1" lang="fr-FR" altLang="en-US" sz="3200" b="1" dirty="0" smtClean="0">
                <a:latin typeface="Calibri" panose="020F0502020204030204" pitchFamily="34" charset="0"/>
                <a:ea typeface="+mj-ea"/>
              </a:rPr>
              <a:t>交流扫描分析</a:t>
            </a:r>
            <a:r>
              <a:rPr kumimoji="1" lang="fr-FR" altLang="en-US" sz="3200" b="1" dirty="0">
                <a:latin typeface="Calibri" panose="020F0502020204030204" pitchFamily="34" charset="0"/>
                <a:ea typeface="+mj-ea"/>
              </a:rPr>
              <a:t>（AC Sweep）</a:t>
            </a:r>
            <a:endParaRPr kumimoji="1" lang="zh-CN" altLang="en-US" sz="3200" b="1" dirty="0">
              <a:latin typeface="Calibri" panose="020F0502020204030204" pitchFamily="34" charset="0"/>
              <a:ea typeface="+mj-ea"/>
            </a:endParaRPr>
          </a:p>
        </p:txBody>
      </p:sp>
    </p:spTree>
    <p:extLst>
      <p:ext uri="{BB962C8B-B14F-4D97-AF65-F5344CB8AC3E}">
        <p14:creationId xmlns:p14="http://schemas.microsoft.com/office/powerpoint/2010/main" val="2393566825"/>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1"/>
          <p:cNvSpPr>
            <a:spLocks noChangeArrowheads="1"/>
          </p:cNvSpPr>
          <p:nvPr/>
        </p:nvSpPr>
        <p:spPr bwMode="auto">
          <a:xfrm>
            <a:off x="879475" y="1704223"/>
            <a:ext cx="40290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 panose="02010609060101010101" pitchFamily="49" charset="-122"/>
              </a:rPr>
              <a:t>   通过频率参数</a:t>
            </a:r>
            <a:r>
              <a:rPr lang="en-US" altLang="zh-CN" sz="2400" b="1">
                <a:latin typeface="Times New Roman" panose="02020603050405020304" pitchFamily="18" charset="0"/>
                <a:ea typeface="楷体" panose="02010609060101010101" pitchFamily="49" charset="-122"/>
              </a:rPr>
              <a:t>(Frequency Parameters)</a:t>
            </a:r>
            <a:r>
              <a:rPr lang="zh-CN" altLang="en-US" sz="2400" b="1">
                <a:latin typeface="Times New Roman" panose="02020603050405020304" pitchFamily="18" charset="0"/>
                <a:ea typeface="楷体" panose="02010609060101010101" pitchFamily="49" charset="-122"/>
              </a:rPr>
              <a:t>选项卡，可以设置扫描的起始频率、终止频率和频率的扫描方式等。</a:t>
            </a:r>
          </a:p>
          <a:p>
            <a:pPr eaLnBrk="1" hangingPunct="1">
              <a:lnSpc>
                <a:spcPct val="150000"/>
              </a:lnSpc>
            </a:pPr>
            <a:r>
              <a:rPr lang="zh-CN" altLang="en-US" sz="2400" b="1">
                <a:latin typeface="Times New Roman" panose="02020603050405020304" pitchFamily="18" charset="0"/>
                <a:ea typeface="楷体" panose="02010609060101010101" pitchFamily="49" charset="-122"/>
              </a:rPr>
              <a:t>   输出</a:t>
            </a:r>
            <a:r>
              <a:rPr lang="en-US" altLang="zh-CN" sz="2400" b="1">
                <a:latin typeface="Times New Roman" panose="02020603050405020304" pitchFamily="18" charset="0"/>
                <a:ea typeface="楷体" panose="02010609060101010101" pitchFamily="49" charset="-122"/>
              </a:rPr>
              <a:t>(Output)</a:t>
            </a:r>
            <a:r>
              <a:rPr lang="zh-CN" altLang="en-US" sz="2400" b="1">
                <a:latin typeface="Times New Roman" panose="02020603050405020304" pitchFamily="18" charset="0"/>
                <a:ea typeface="楷体" panose="02010609060101010101" pitchFamily="49" charset="-122"/>
              </a:rPr>
              <a:t>选项卡设置同直流工作点分析， 本例选择为</a:t>
            </a:r>
            <a:r>
              <a:rPr lang="en-US" altLang="zh-CN" sz="2400" b="1">
                <a:latin typeface="Times New Roman" panose="02020603050405020304" pitchFamily="18" charset="0"/>
                <a:ea typeface="楷体" panose="02010609060101010101" pitchFamily="49" charset="-122"/>
              </a:rPr>
              <a:t>4</a:t>
            </a:r>
            <a:r>
              <a:rPr lang="zh-CN" altLang="en-US" sz="2400" b="1">
                <a:latin typeface="Times New Roman" panose="02020603050405020304" pitchFamily="18" charset="0"/>
                <a:ea typeface="楷体" panose="02010609060101010101" pitchFamily="49" charset="-122"/>
              </a:rPr>
              <a:t>号结点的电压。其余选项卡可采用默认设置。</a:t>
            </a:r>
          </a:p>
        </p:txBody>
      </p:sp>
      <p:sp>
        <p:nvSpPr>
          <p:cNvPr id="21510" name="Rectangle 1"/>
          <p:cNvSpPr>
            <a:spLocks noChangeArrowheads="1"/>
          </p:cNvSpPr>
          <p:nvPr/>
        </p:nvSpPr>
        <p:spPr bwMode="auto">
          <a:xfrm>
            <a:off x="372812" y="789334"/>
            <a:ext cx="10423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800" b="1" dirty="0" smtClean="0">
                <a:latin typeface="+mj-ea"/>
                <a:ea typeface="+mj-ea"/>
              </a:rPr>
              <a:t>选择</a:t>
            </a:r>
            <a:r>
              <a:rPr lang="en-US" altLang="zh-CN" sz="2800" b="1" dirty="0" smtClean="0">
                <a:latin typeface="+mj-ea"/>
                <a:ea typeface="+mj-ea"/>
              </a:rPr>
              <a:t>交流扫描分析</a:t>
            </a:r>
            <a:r>
              <a:rPr lang="en-US" altLang="en-US" sz="2800" b="1" dirty="0" smtClean="0">
                <a:latin typeface="+mj-ea"/>
                <a:ea typeface="+mj-ea"/>
              </a:rPr>
              <a:t>后</a:t>
            </a:r>
            <a:r>
              <a:rPr lang="en-US" altLang="en-US" sz="2800" b="1" dirty="0">
                <a:latin typeface="+mj-ea"/>
                <a:ea typeface="+mj-ea"/>
              </a:rPr>
              <a:t>，</a:t>
            </a:r>
            <a:r>
              <a:rPr lang="en-US" altLang="zh-CN" sz="2800" b="1" dirty="0">
                <a:latin typeface="+mj-ea"/>
                <a:ea typeface="+mj-ea"/>
              </a:rPr>
              <a:t>其</a:t>
            </a:r>
            <a:r>
              <a:rPr lang="en-US" altLang="en-US" sz="2800" b="1" dirty="0">
                <a:latin typeface="+mj-ea"/>
                <a:ea typeface="+mj-ea"/>
              </a:rPr>
              <a:t>对话框会显示</a:t>
            </a:r>
            <a:r>
              <a:rPr lang="en-US" altLang="zh-CN" sz="2800" b="1" dirty="0">
                <a:latin typeface="+mj-ea"/>
                <a:ea typeface="+mj-ea"/>
              </a:rPr>
              <a:t>4</a:t>
            </a:r>
            <a:r>
              <a:rPr lang="en-US" altLang="en-US" sz="2800" b="1" dirty="0">
                <a:latin typeface="+mj-ea"/>
                <a:ea typeface="+mj-ea"/>
              </a:rPr>
              <a:t>个分析设置选项卡</a:t>
            </a:r>
            <a:r>
              <a:rPr lang="en-US" altLang="zh-CN" sz="2800" b="1" dirty="0">
                <a:latin typeface="+mj-ea"/>
                <a:ea typeface="+mj-ea"/>
              </a:rPr>
              <a:t>：</a:t>
            </a:r>
            <a:endParaRPr lang="zh-CN" altLang="en-US" sz="2800" b="1" dirty="0">
              <a:latin typeface="+mj-ea"/>
              <a:ea typeface="+mj-ea"/>
            </a:endParaRPr>
          </a:p>
        </p:txBody>
      </p:sp>
      <p:pic>
        <p:nvPicPr>
          <p:cNvPr id="215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088" y="1967748"/>
            <a:ext cx="6450012"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504995"/>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1"/>
          <p:cNvSpPr>
            <a:spLocks noChangeArrowheads="1"/>
          </p:cNvSpPr>
          <p:nvPr/>
        </p:nvSpPr>
        <p:spPr bwMode="auto">
          <a:xfrm>
            <a:off x="265990" y="815737"/>
            <a:ext cx="113116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err="1">
                <a:latin typeface="+mj-ea"/>
                <a:ea typeface="+mj-ea"/>
              </a:rPr>
              <a:t>完成分析设置后，点击Run可进行仿真分析，</a:t>
            </a:r>
            <a:r>
              <a:rPr lang="en-US" altLang="zh-CN" sz="2800" b="1" dirty="0" err="1" smtClean="0">
                <a:latin typeface="+mj-ea"/>
                <a:ea typeface="+mj-ea"/>
              </a:rPr>
              <a:t>结果显示在窗口中</a:t>
            </a:r>
            <a:r>
              <a:rPr lang="zh-CN" altLang="en-US" sz="2800" b="1" dirty="0">
                <a:latin typeface="+mj-ea"/>
                <a:ea typeface="+mj-ea"/>
              </a:rPr>
              <a:t>：</a:t>
            </a:r>
          </a:p>
        </p:txBody>
      </p:sp>
      <p:grpSp>
        <p:nvGrpSpPr>
          <p:cNvPr id="22534" name="Group 12"/>
          <p:cNvGrpSpPr>
            <a:grpSpLocks/>
          </p:cNvGrpSpPr>
          <p:nvPr/>
        </p:nvGrpSpPr>
        <p:grpSpPr bwMode="auto">
          <a:xfrm>
            <a:off x="5414963" y="2165350"/>
            <a:ext cx="4578350" cy="3440113"/>
            <a:chOff x="3224" y="1347"/>
            <a:chExt cx="2884" cy="2167"/>
          </a:xfrm>
        </p:grpSpPr>
        <p:pic>
          <p:nvPicPr>
            <p:cNvPr id="22550" name="Picture 7"/>
            <p:cNvPicPr>
              <a:picLocks noChangeAspect="1" noChangeArrowheads="1"/>
            </p:cNvPicPr>
            <p:nvPr/>
          </p:nvPicPr>
          <p:blipFill>
            <a:blip r:embed="rId2">
              <a:extLst>
                <a:ext uri="{28A0092B-C50C-407E-A947-70E740481C1C}">
                  <a14:useLocalDpi xmlns:a14="http://schemas.microsoft.com/office/drawing/2010/main" val="0"/>
                </a:ext>
              </a:extLst>
            </a:blip>
            <a:srcRect t="91643"/>
            <a:stretch>
              <a:fillRect/>
            </a:stretch>
          </p:blipFill>
          <p:spPr bwMode="auto">
            <a:xfrm>
              <a:off x="3241" y="3338"/>
              <a:ext cx="286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1" name="Picture 11"/>
            <p:cNvPicPr>
              <a:picLocks noChangeAspect="1" noChangeArrowheads="1"/>
            </p:cNvPicPr>
            <p:nvPr/>
          </p:nvPicPr>
          <p:blipFill>
            <a:blip r:embed="rId3">
              <a:extLst>
                <a:ext uri="{28A0092B-C50C-407E-A947-70E740481C1C}">
                  <a14:useLocalDpi xmlns:a14="http://schemas.microsoft.com/office/drawing/2010/main" val="0"/>
                </a:ext>
              </a:extLst>
            </a:blip>
            <a:srcRect r="22194"/>
            <a:stretch>
              <a:fillRect/>
            </a:stretch>
          </p:blipFill>
          <p:spPr bwMode="auto">
            <a:xfrm>
              <a:off x="3224" y="1347"/>
              <a:ext cx="2884" cy="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35" name="Group 15"/>
          <p:cNvGrpSpPr>
            <a:grpSpLocks/>
          </p:cNvGrpSpPr>
          <p:nvPr/>
        </p:nvGrpSpPr>
        <p:grpSpPr bwMode="auto">
          <a:xfrm>
            <a:off x="744538" y="2006600"/>
            <a:ext cx="3529012" cy="4616450"/>
            <a:chOff x="524" y="1264"/>
            <a:chExt cx="2223" cy="2908"/>
          </a:xfrm>
        </p:grpSpPr>
        <p:pic>
          <p:nvPicPr>
            <p:cNvPr id="2254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 y="1264"/>
              <a:ext cx="1960" cy="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9" name="Text Box 13"/>
            <p:cNvSpPr txBox="1">
              <a:spLocks noChangeArrowheads="1"/>
            </p:cNvSpPr>
            <p:nvPr/>
          </p:nvSpPr>
          <p:spPr bwMode="auto">
            <a:xfrm>
              <a:off x="524" y="1426"/>
              <a:ext cx="229" cy="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Times New Roman" panose="02020603050405020304" pitchFamily="18" charset="0"/>
                  <a:ea typeface="楷体" panose="02010609060101010101" pitchFamily="49" charset="-122"/>
                </a:rPr>
                <a:t>显示窗口部分命令按钮功能说明</a:t>
              </a:r>
            </a:p>
          </p:txBody>
        </p:sp>
      </p:grpSp>
      <p:sp>
        <p:nvSpPr>
          <p:cNvPr id="22536" name="AutoShape 8"/>
          <p:cNvSpPr>
            <a:spLocks noChangeArrowheads="1"/>
          </p:cNvSpPr>
          <p:nvPr/>
        </p:nvSpPr>
        <p:spPr bwMode="auto">
          <a:xfrm>
            <a:off x="4621213" y="2566988"/>
            <a:ext cx="712787" cy="627062"/>
          </a:xfrm>
          <a:prstGeom prst="wedgeRoundRectCallout">
            <a:avLst>
              <a:gd name="adj1" fmla="val 163588"/>
              <a:gd name="adj2" fmla="val 72532"/>
              <a:gd name="adj3" fmla="val 16667"/>
            </a:avLst>
          </a:prstGeom>
          <a:noFill/>
          <a:ln w="12700">
            <a:solidFill>
              <a:srgbClr val="E73A1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幅频特性</a:t>
            </a:r>
          </a:p>
        </p:txBody>
      </p:sp>
      <p:sp>
        <p:nvSpPr>
          <p:cNvPr id="22537" name="Rectangle 1"/>
          <p:cNvSpPr>
            <a:spLocks noChangeArrowheads="1"/>
          </p:cNvSpPr>
          <p:nvPr/>
        </p:nvSpPr>
        <p:spPr bwMode="auto">
          <a:xfrm>
            <a:off x="4533900" y="5568950"/>
            <a:ext cx="75549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a:latin typeface="Times New Roman" panose="02020603050405020304" pitchFamily="18" charset="0"/>
                <a:ea typeface="楷体" panose="02010609060101010101" pitchFamily="49" charset="-122"/>
              </a:rPr>
              <a:t>    点击按钮    可显示两个能用鼠标移动的游标，并打开其数字说明窗口，显示两个游标对应的</a:t>
            </a:r>
            <a:r>
              <a:rPr lang="en-US" altLang="zh-CN" sz="2000" b="1">
                <a:latin typeface="Times New Roman" panose="02020603050405020304" pitchFamily="18" charset="0"/>
                <a:ea typeface="楷体" panose="02010609060101010101" pitchFamily="49" charset="-122"/>
              </a:rPr>
              <a:t>X</a:t>
            </a:r>
            <a:r>
              <a:rPr lang="zh-CN" altLang="en-US" sz="2000" b="1">
                <a:latin typeface="Times New Roman" panose="02020603050405020304" pitchFamily="18" charset="0"/>
                <a:ea typeface="楷体" panose="02010609060101010101" pitchFamily="49" charset="-122"/>
              </a:rPr>
              <a:t>、</a:t>
            </a:r>
            <a:r>
              <a:rPr lang="en-US" altLang="zh-CN" sz="2000" b="1">
                <a:latin typeface="Times New Roman" panose="02020603050405020304" pitchFamily="18" charset="0"/>
                <a:ea typeface="楷体" panose="02010609060101010101" pitchFamily="49" charset="-122"/>
              </a:rPr>
              <a:t>Y</a:t>
            </a:r>
            <a:r>
              <a:rPr lang="zh-CN" altLang="en-US" sz="2000" b="1">
                <a:latin typeface="Times New Roman" panose="02020603050405020304" pitchFamily="18" charset="0"/>
                <a:ea typeface="楷体" panose="02010609060101010101" pitchFamily="49" charset="-122"/>
              </a:rPr>
              <a:t>坐标及其坐标差等信息。</a:t>
            </a:r>
          </a:p>
        </p:txBody>
      </p:sp>
      <p:sp>
        <p:nvSpPr>
          <p:cNvPr id="22538" name="AutoShape 17"/>
          <p:cNvSpPr>
            <a:spLocks noChangeArrowheads="1"/>
          </p:cNvSpPr>
          <p:nvPr/>
        </p:nvSpPr>
        <p:spPr bwMode="auto">
          <a:xfrm>
            <a:off x="4629150" y="4429125"/>
            <a:ext cx="712788" cy="627063"/>
          </a:xfrm>
          <a:prstGeom prst="wedgeRoundRectCallout">
            <a:avLst>
              <a:gd name="adj1" fmla="val 144880"/>
              <a:gd name="adj2" fmla="val -89241"/>
              <a:gd name="adj3" fmla="val 16667"/>
            </a:avLst>
          </a:prstGeom>
          <a:noFill/>
          <a:ln w="12700">
            <a:solidFill>
              <a:srgbClr val="E73A1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相频特性</a:t>
            </a:r>
          </a:p>
        </p:txBody>
      </p:sp>
      <p:sp>
        <p:nvSpPr>
          <p:cNvPr id="22539" name="Oval 21"/>
          <p:cNvSpPr>
            <a:spLocks noChangeArrowheads="1"/>
          </p:cNvSpPr>
          <p:nvPr/>
        </p:nvSpPr>
        <p:spPr bwMode="auto">
          <a:xfrm>
            <a:off x="6702425" y="2482850"/>
            <a:ext cx="236538" cy="227013"/>
          </a:xfrm>
          <a:prstGeom prst="ellipse">
            <a:avLst/>
          </a:prstGeom>
          <a:noFill/>
          <a:ln w="19050">
            <a:solidFill>
              <a:srgbClr val="E73A1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0" name="AutoShape 22"/>
          <p:cNvSpPr>
            <a:spLocks noChangeArrowheads="1"/>
          </p:cNvSpPr>
          <p:nvPr/>
        </p:nvSpPr>
        <p:spPr bwMode="auto">
          <a:xfrm>
            <a:off x="6729413" y="3854450"/>
            <a:ext cx="771525" cy="287338"/>
          </a:xfrm>
          <a:prstGeom prst="wedgeRoundRectCallout">
            <a:avLst>
              <a:gd name="adj1" fmla="val -77778"/>
              <a:gd name="adj2" fmla="val -194750"/>
              <a:gd name="adj3" fmla="val 16667"/>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t>游标</a:t>
            </a:r>
            <a:r>
              <a:rPr lang="en-US" altLang="zh-CN" sz="1600" b="1"/>
              <a:t>1</a:t>
            </a:r>
          </a:p>
        </p:txBody>
      </p:sp>
      <p:sp>
        <p:nvSpPr>
          <p:cNvPr id="22541" name="AutoShape 24"/>
          <p:cNvSpPr>
            <a:spLocks noChangeArrowheads="1"/>
          </p:cNvSpPr>
          <p:nvPr/>
        </p:nvSpPr>
        <p:spPr bwMode="auto">
          <a:xfrm>
            <a:off x="7897813" y="3854450"/>
            <a:ext cx="771525" cy="287338"/>
          </a:xfrm>
          <a:prstGeom prst="wedgeRoundRectCallout">
            <a:avLst>
              <a:gd name="adj1" fmla="val 68106"/>
              <a:gd name="adj2" fmla="val -188676"/>
              <a:gd name="adj3" fmla="val 16667"/>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t>游标</a:t>
            </a:r>
            <a:r>
              <a:rPr lang="en-US" altLang="zh-CN" sz="1600" b="1"/>
              <a:t>2</a:t>
            </a:r>
          </a:p>
        </p:txBody>
      </p:sp>
      <p:grpSp>
        <p:nvGrpSpPr>
          <p:cNvPr id="22542" name="Group 26"/>
          <p:cNvGrpSpPr>
            <a:grpSpLocks/>
          </p:cNvGrpSpPr>
          <p:nvPr/>
        </p:nvGrpSpPr>
        <p:grpSpPr bwMode="auto">
          <a:xfrm>
            <a:off x="10215563" y="2314575"/>
            <a:ext cx="1406525" cy="1801813"/>
            <a:chOff x="6453" y="1512"/>
            <a:chExt cx="886" cy="1135"/>
          </a:xfrm>
        </p:grpSpPr>
        <p:pic>
          <p:nvPicPr>
            <p:cNvPr id="22546" name="Picture 14"/>
            <p:cNvPicPr>
              <a:picLocks noChangeAspect="1" noChangeArrowheads="1"/>
            </p:cNvPicPr>
            <p:nvPr/>
          </p:nvPicPr>
          <p:blipFill>
            <a:blip r:embed="rId3">
              <a:extLst>
                <a:ext uri="{28A0092B-C50C-407E-A947-70E740481C1C}">
                  <a14:useLocalDpi xmlns:a14="http://schemas.microsoft.com/office/drawing/2010/main" val="0"/>
                </a:ext>
              </a:extLst>
            </a:blip>
            <a:srcRect l="78870" t="30385" b="27165"/>
            <a:stretch>
              <a:fillRect/>
            </a:stretch>
          </p:blipFill>
          <p:spPr bwMode="auto">
            <a:xfrm>
              <a:off x="6453" y="1512"/>
              <a:ext cx="886" cy="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7" name="Text Box 25"/>
            <p:cNvSpPr txBox="1">
              <a:spLocks noChangeArrowheads="1"/>
            </p:cNvSpPr>
            <p:nvPr/>
          </p:nvSpPr>
          <p:spPr bwMode="auto">
            <a:xfrm>
              <a:off x="6501" y="2455"/>
              <a:ext cx="8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400" b="1"/>
                <a:t>数字说明窗口</a:t>
              </a:r>
            </a:p>
          </p:txBody>
        </p:sp>
      </p:grpSp>
      <p:sp>
        <p:nvSpPr>
          <p:cNvPr id="22543" name="Oval 27"/>
          <p:cNvSpPr>
            <a:spLocks noChangeArrowheads="1"/>
          </p:cNvSpPr>
          <p:nvPr/>
        </p:nvSpPr>
        <p:spPr bwMode="auto">
          <a:xfrm>
            <a:off x="10193338" y="3244850"/>
            <a:ext cx="1439862" cy="166688"/>
          </a:xfrm>
          <a:prstGeom prst="ellipse">
            <a:avLst/>
          </a:prstGeom>
          <a:noFill/>
          <a:ln w="19050">
            <a:solidFill>
              <a:srgbClr val="E73A1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2544" name="Picture 28" descr="逅矷矶塵矵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313" y="5799138"/>
            <a:ext cx="2349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5" name="AutoShape 29"/>
          <p:cNvSpPr>
            <a:spLocks noChangeArrowheads="1"/>
          </p:cNvSpPr>
          <p:nvPr/>
        </p:nvSpPr>
        <p:spPr bwMode="auto">
          <a:xfrm>
            <a:off x="10260013" y="4179888"/>
            <a:ext cx="1457325" cy="1117600"/>
          </a:xfrm>
          <a:prstGeom prst="wedgeRoundRectCallout">
            <a:avLst>
              <a:gd name="adj1" fmla="val -18847"/>
              <a:gd name="adj2" fmla="val -119032"/>
              <a:gd name="adj3" fmla="val 16667"/>
            </a:avLst>
          </a:prstGeom>
          <a:noFill/>
          <a:ln w="12700">
            <a:solidFill>
              <a:srgbClr val="E73A1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t>当两游标对应上下限截止频率时</a:t>
            </a:r>
            <a:r>
              <a:rPr lang="en-US" altLang="zh-CN" sz="1600" b="1"/>
              <a:t>, </a:t>
            </a:r>
            <a:r>
              <a:rPr lang="zh-CN" altLang="en-US" sz="1600" b="1"/>
              <a:t>可读出电路的通频带。</a:t>
            </a:r>
            <a:endParaRPr lang="en-US" altLang="zh-CN" sz="1600" b="1"/>
          </a:p>
        </p:txBody>
      </p:sp>
    </p:spTree>
    <p:extLst>
      <p:ext uri="{BB962C8B-B14F-4D97-AF65-F5344CB8AC3E}">
        <p14:creationId xmlns:p14="http://schemas.microsoft.com/office/powerpoint/2010/main" val="1153451931"/>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54846"/>
            <a:ext cx="4648200"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1"/>
          <p:cNvSpPr>
            <a:spLocks noChangeArrowheads="1"/>
          </p:cNvSpPr>
          <p:nvPr/>
        </p:nvSpPr>
        <p:spPr bwMode="auto">
          <a:xfrm>
            <a:off x="1882399" y="5622596"/>
            <a:ext cx="82748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本节仍以单级放大器为例说明瞬态分析的方法和步骤。</a:t>
            </a:r>
          </a:p>
        </p:txBody>
      </p:sp>
      <p:sp>
        <p:nvSpPr>
          <p:cNvPr id="23558" name="Rectangle 1"/>
          <p:cNvSpPr>
            <a:spLocks noChangeArrowheads="1"/>
          </p:cNvSpPr>
          <p:nvPr/>
        </p:nvSpPr>
        <p:spPr bwMode="auto">
          <a:xfrm>
            <a:off x="666082" y="1944771"/>
            <a:ext cx="48895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瞬态分析用于分析电路的时域响应，其结果是电路中指定变量与时间的函数关系</a:t>
            </a:r>
            <a:r>
              <a:rPr lang="en-US" altLang="zh-CN" sz="2400" dirty="0">
                <a:latin typeface="微软雅黑" panose="020B0503020204020204" pitchFamily="34" charset="-122"/>
                <a:ea typeface="微软雅黑" panose="020B0503020204020204" pitchFamily="34" charset="-122"/>
              </a:rPr>
              <a:t>。</a:t>
            </a:r>
          </a:p>
          <a:p>
            <a:pPr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在瞬态分析中，系统将直流电源视为常量，交流电源按时间函数输出，电容和电感采用储能模型</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3559" name="文本框 3"/>
          <p:cNvSpPr txBox="1">
            <a:spLocks noChangeArrowheads="1"/>
          </p:cNvSpPr>
          <p:nvPr/>
        </p:nvSpPr>
        <p:spPr bwMode="auto">
          <a:xfrm>
            <a:off x="387935" y="958275"/>
            <a:ext cx="59430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latin typeface="Calibri" panose="020F0502020204030204" pitchFamily="34" charset="0"/>
                <a:ea typeface="+mj-ea"/>
              </a:rPr>
              <a:t>四、</a:t>
            </a:r>
            <a:r>
              <a:rPr kumimoji="1" lang="fr-FR" altLang="en-US" sz="3200" b="1" dirty="0">
                <a:latin typeface="Calibri" panose="020F0502020204030204" pitchFamily="34" charset="0"/>
                <a:ea typeface="+mj-ea"/>
              </a:rPr>
              <a:t>  瞬态分析（Transient）</a:t>
            </a:r>
            <a:endParaRPr kumimoji="1" lang="zh-CN" altLang="en-US" sz="3200" b="1" dirty="0">
              <a:latin typeface="Calibri" panose="020F0502020204030204" pitchFamily="34" charset="0"/>
              <a:ea typeface="+mj-ea"/>
            </a:endParaRPr>
          </a:p>
        </p:txBody>
      </p:sp>
    </p:spTree>
    <p:extLst>
      <p:ext uri="{BB962C8B-B14F-4D97-AF65-F5344CB8AC3E}">
        <p14:creationId xmlns:p14="http://schemas.microsoft.com/office/powerpoint/2010/main" val="2571184648"/>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1"/>
          <p:cNvSpPr>
            <a:spLocks noChangeArrowheads="1"/>
          </p:cNvSpPr>
          <p:nvPr/>
        </p:nvSpPr>
        <p:spPr bwMode="auto">
          <a:xfrm>
            <a:off x="545766" y="1592167"/>
            <a:ext cx="40290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 panose="02010609060101010101" pitchFamily="49" charset="-122"/>
              </a:rPr>
              <a:t>   通过分析参数</a:t>
            </a:r>
            <a:r>
              <a:rPr lang="en-US" altLang="zh-CN" sz="2400" b="1">
                <a:latin typeface="Times New Roman" panose="02020603050405020304" pitchFamily="18" charset="0"/>
                <a:ea typeface="楷体" panose="02010609060101010101" pitchFamily="49" charset="-122"/>
              </a:rPr>
              <a:t>(Analysis Parameters)</a:t>
            </a:r>
            <a:r>
              <a:rPr lang="zh-CN" altLang="en-US" sz="2400" b="1">
                <a:latin typeface="Times New Roman" panose="02020603050405020304" pitchFamily="18" charset="0"/>
                <a:ea typeface="楷体" panose="02010609060101010101" pitchFamily="49" charset="-122"/>
              </a:rPr>
              <a:t>选项卡，可以设置分析开始的初始条件、分析开始和结束的时间等。</a:t>
            </a:r>
          </a:p>
          <a:p>
            <a:pPr eaLnBrk="1" hangingPunct="1">
              <a:lnSpc>
                <a:spcPct val="150000"/>
              </a:lnSpc>
            </a:pPr>
            <a:r>
              <a:rPr lang="zh-CN" altLang="en-US" sz="2400" b="1">
                <a:latin typeface="Times New Roman" panose="02020603050405020304" pitchFamily="18" charset="0"/>
                <a:ea typeface="楷体" panose="02010609060101010101" pitchFamily="49" charset="-122"/>
              </a:rPr>
              <a:t>   输出</a:t>
            </a:r>
            <a:r>
              <a:rPr lang="en-US" altLang="zh-CN" sz="2400" b="1">
                <a:latin typeface="Times New Roman" panose="02020603050405020304" pitchFamily="18" charset="0"/>
                <a:ea typeface="楷体" panose="02010609060101010101" pitchFamily="49" charset="-122"/>
              </a:rPr>
              <a:t>(Output)</a:t>
            </a:r>
            <a:r>
              <a:rPr lang="zh-CN" altLang="en-US" sz="2400" b="1">
                <a:latin typeface="Times New Roman" panose="02020603050405020304" pitchFamily="18" charset="0"/>
                <a:ea typeface="楷体" panose="02010609060101010101" pitchFamily="49" charset="-122"/>
              </a:rPr>
              <a:t>选项卡设置同直流工作点分析， 本例选择为</a:t>
            </a:r>
            <a:r>
              <a:rPr lang="en-US" altLang="zh-CN" sz="2400" b="1">
                <a:latin typeface="Times New Roman" panose="02020603050405020304" pitchFamily="18" charset="0"/>
                <a:ea typeface="楷体" panose="02010609060101010101" pitchFamily="49" charset="-122"/>
              </a:rPr>
              <a:t>3</a:t>
            </a:r>
            <a:r>
              <a:rPr lang="zh-CN" altLang="en-US" sz="2400" b="1">
                <a:latin typeface="Times New Roman" panose="02020603050405020304" pitchFamily="18" charset="0"/>
                <a:ea typeface="楷体" panose="02010609060101010101" pitchFamily="49" charset="-122"/>
              </a:rPr>
              <a:t>号和</a:t>
            </a:r>
            <a:r>
              <a:rPr lang="en-US" altLang="zh-CN" sz="2400" b="1">
                <a:latin typeface="Times New Roman" panose="02020603050405020304" pitchFamily="18" charset="0"/>
                <a:ea typeface="楷体" panose="02010609060101010101" pitchFamily="49" charset="-122"/>
              </a:rPr>
              <a:t>4</a:t>
            </a:r>
            <a:r>
              <a:rPr lang="zh-CN" altLang="en-US" sz="2400" b="1">
                <a:latin typeface="Times New Roman" panose="02020603050405020304" pitchFamily="18" charset="0"/>
                <a:ea typeface="楷体" panose="02010609060101010101" pitchFamily="49" charset="-122"/>
              </a:rPr>
              <a:t>号结点的电压。其余选项卡可采用默认设置。</a:t>
            </a:r>
          </a:p>
        </p:txBody>
      </p:sp>
      <p:sp>
        <p:nvSpPr>
          <p:cNvPr id="24581" name="Rectangle 1"/>
          <p:cNvSpPr>
            <a:spLocks noChangeArrowheads="1"/>
          </p:cNvSpPr>
          <p:nvPr/>
        </p:nvSpPr>
        <p:spPr bwMode="auto">
          <a:xfrm>
            <a:off x="368968" y="853503"/>
            <a:ext cx="95669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800" b="1" dirty="0" smtClean="0">
                <a:latin typeface="+mj-ea"/>
                <a:ea typeface="+mj-ea"/>
              </a:rPr>
              <a:t>选择瞬态</a:t>
            </a:r>
            <a:r>
              <a:rPr lang="en-US" altLang="zh-CN" sz="2800" b="1" dirty="0" smtClean="0">
                <a:latin typeface="+mj-ea"/>
                <a:ea typeface="+mj-ea"/>
              </a:rPr>
              <a:t>分析</a:t>
            </a:r>
            <a:r>
              <a:rPr lang="en-US" altLang="en-US" sz="2800" b="1" dirty="0" smtClean="0">
                <a:latin typeface="+mj-ea"/>
                <a:ea typeface="+mj-ea"/>
              </a:rPr>
              <a:t>后</a:t>
            </a:r>
            <a:r>
              <a:rPr lang="en-US" altLang="en-US" sz="2800" b="1" dirty="0">
                <a:latin typeface="+mj-ea"/>
                <a:ea typeface="+mj-ea"/>
              </a:rPr>
              <a:t>，</a:t>
            </a:r>
            <a:r>
              <a:rPr lang="en-US" altLang="zh-CN" sz="2800" b="1" dirty="0">
                <a:latin typeface="+mj-ea"/>
                <a:ea typeface="+mj-ea"/>
              </a:rPr>
              <a:t>其</a:t>
            </a:r>
            <a:r>
              <a:rPr lang="en-US" altLang="en-US" sz="2800" b="1" dirty="0">
                <a:latin typeface="+mj-ea"/>
                <a:ea typeface="+mj-ea"/>
              </a:rPr>
              <a:t>对话框会显示</a:t>
            </a:r>
            <a:r>
              <a:rPr lang="en-US" altLang="zh-CN" sz="2800" b="1" dirty="0">
                <a:latin typeface="+mj-ea"/>
                <a:ea typeface="+mj-ea"/>
              </a:rPr>
              <a:t>4</a:t>
            </a:r>
            <a:r>
              <a:rPr lang="en-US" altLang="en-US" sz="2800" b="1" dirty="0">
                <a:latin typeface="+mj-ea"/>
                <a:ea typeface="+mj-ea"/>
              </a:rPr>
              <a:t>个分析设置选项卡</a:t>
            </a:r>
            <a:r>
              <a:rPr lang="en-US" altLang="zh-CN" sz="2800" b="1" dirty="0">
                <a:latin typeface="+mj-ea"/>
                <a:ea typeface="+mj-ea"/>
              </a:rPr>
              <a:t>：</a:t>
            </a:r>
            <a:endParaRPr lang="zh-CN" altLang="en-US" sz="2800" b="1" dirty="0">
              <a:latin typeface="+mj-ea"/>
              <a:ea typeface="+mj-ea"/>
            </a:endParaRPr>
          </a:p>
        </p:txBody>
      </p:sp>
      <p:pic>
        <p:nvPicPr>
          <p:cNvPr id="2458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04" y="1801717"/>
            <a:ext cx="7086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8118306"/>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478" y="1885434"/>
            <a:ext cx="4217988"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1"/>
          <p:cNvSpPr>
            <a:spLocks noChangeArrowheads="1"/>
          </p:cNvSpPr>
          <p:nvPr/>
        </p:nvSpPr>
        <p:spPr bwMode="auto">
          <a:xfrm>
            <a:off x="180975" y="850979"/>
            <a:ext cx="1143350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err="1">
                <a:latin typeface="+mj-ea"/>
                <a:ea typeface="+mj-ea"/>
              </a:rPr>
              <a:t>完成分析设置后，点击Run可进行仿真分析，</a:t>
            </a:r>
            <a:r>
              <a:rPr lang="en-US" altLang="zh-CN" sz="2800" b="1" dirty="0" err="1" smtClean="0">
                <a:latin typeface="+mj-ea"/>
                <a:ea typeface="+mj-ea"/>
              </a:rPr>
              <a:t>结果显示在窗口中</a:t>
            </a:r>
            <a:r>
              <a:rPr lang="zh-CN" altLang="en-US" sz="2800" b="1" dirty="0">
                <a:latin typeface="+mj-ea"/>
                <a:ea typeface="+mj-ea"/>
              </a:rPr>
              <a:t>：</a:t>
            </a:r>
          </a:p>
        </p:txBody>
      </p:sp>
      <p:sp>
        <p:nvSpPr>
          <p:cNvPr id="25607" name="Rectangle 1"/>
          <p:cNvSpPr>
            <a:spLocks noChangeArrowheads="1"/>
          </p:cNvSpPr>
          <p:nvPr/>
        </p:nvSpPr>
        <p:spPr bwMode="auto">
          <a:xfrm>
            <a:off x="870953" y="1925122"/>
            <a:ext cx="3827463"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latin typeface="Times New Roman" panose="02020603050405020304" pitchFamily="18" charset="0"/>
                <a:ea typeface="楷体" panose="02010609060101010101" pitchFamily="49" charset="-122"/>
              </a:rPr>
              <a:t>    从仿真结果可见，输出电容</a:t>
            </a:r>
            <a:r>
              <a:rPr lang="en-US" altLang="zh-CN" sz="2400" b="1" dirty="0">
                <a:latin typeface="Times New Roman" panose="02020603050405020304" pitchFamily="18" charset="0"/>
                <a:ea typeface="楷体" panose="02010609060101010101" pitchFamily="49" charset="-122"/>
              </a:rPr>
              <a:t>C2</a:t>
            </a:r>
            <a:r>
              <a:rPr lang="zh-CN" altLang="en-US" sz="2400" b="1" dirty="0">
                <a:latin typeface="Times New Roman" panose="02020603050405020304" pitchFamily="18" charset="0"/>
                <a:ea typeface="楷体" panose="02010609060101010101" pitchFamily="49" charset="-122"/>
              </a:rPr>
              <a:t>将</a:t>
            </a:r>
            <a:r>
              <a:rPr lang="en-US" altLang="zh-CN" sz="2400" b="1" dirty="0">
                <a:latin typeface="Times New Roman" panose="02020603050405020304" pitchFamily="18" charset="0"/>
                <a:ea typeface="楷体" panose="02010609060101010101" pitchFamily="49" charset="-122"/>
              </a:rPr>
              <a:t>3</a:t>
            </a:r>
            <a:r>
              <a:rPr lang="zh-CN" altLang="en-US" sz="2400" b="1" dirty="0">
                <a:latin typeface="Times New Roman" panose="02020603050405020304" pitchFamily="18" charset="0"/>
                <a:ea typeface="楷体" panose="02010609060101010101" pitchFamily="49" charset="-122"/>
              </a:rPr>
              <a:t>号结点的静态工作点直流分量滤除，使输出至</a:t>
            </a:r>
            <a:r>
              <a:rPr lang="en-US" altLang="zh-CN" sz="2400" b="1" dirty="0">
                <a:latin typeface="Times New Roman" panose="02020603050405020304" pitchFamily="18" charset="0"/>
                <a:ea typeface="楷体" panose="02010609060101010101" pitchFamily="49" charset="-122"/>
              </a:rPr>
              <a:t>4</a:t>
            </a:r>
            <a:r>
              <a:rPr lang="zh-CN" altLang="en-US" sz="2400" b="1" dirty="0">
                <a:latin typeface="Times New Roman" panose="02020603050405020304" pitchFamily="18" charset="0"/>
                <a:ea typeface="楷体" panose="02010609060101010101" pitchFamily="49" charset="-122"/>
              </a:rPr>
              <a:t>号结点的负载电压信号没有了直流分量。</a:t>
            </a:r>
          </a:p>
        </p:txBody>
      </p:sp>
      <p:sp>
        <p:nvSpPr>
          <p:cNvPr id="25608" name="Rectangle 1"/>
          <p:cNvSpPr>
            <a:spLocks noChangeArrowheads="1"/>
          </p:cNvSpPr>
          <p:nvPr/>
        </p:nvSpPr>
        <p:spPr bwMode="auto">
          <a:xfrm>
            <a:off x="180975" y="5302250"/>
            <a:ext cx="118348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 panose="02010609060101010101" pitchFamily="49" charset="-122"/>
              </a:rPr>
              <a:t>    瞬态分析也可通过交互式仿真或在测试点接示波器完成。不同的是，瞬态分析可同时显示电路中所有结点的电压波形，而示波器通常只能同时显示</a:t>
            </a:r>
            <a:r>
              <a:rPr lang="en-US" altLang="zh-CN" sz="2400" b="1">
                <a:latin typeface="Times New Roman" panose="02020603050405020304" pitchFamily="18" charset="0"/>
                <a:ea typeface="楷体" panose="02010609060101010101" pitchFamily="49" charset="-122"/>
              </a:rPr>
              <a:t>2</a:t>
            </a:r>
            <a:r>
              <a:rPr lang="zh-CN" altLang="en-US" sz="2400" b="1">
                <a:latin typeface="Times New Roman" panose="02020603050405020304" pitchFamily="18" charset="0"/>
                <a:ea typeface="楷体" panose="02010609060101010101" pitchFamily="49" charset="-122"/>
              </a:rPr>
              <a:t>个结点的电压波形。</a:t>
            </a:r>
          </a:p>
        </p:txBody>
      </p:sp>
      <p:sp>
        <p:nvSpPr>
          <p:cNvPr id="25609" name="AutoShape 29"/>
          <p:cNvSpPr>
            <a:spLocks noChangeArrowheads="1"/>
          </p:cNvSpPr>
          <p:nvPr/>
        </p:nvSpPr>
        <p:spPr bwMode="auto">
          <a:xfrm>
            <a:off x="10130841" y="3995222"/>
            <a:ext cx="1271587" cy="720725"/>
          </a:xfrm>
          <a:prstGeom prst="wedgeRoundRectCallout">
            <a:avLst>
              <a:gd name="adj1" fmla="val -111421"/>
              <a:gd name="adj2" fmla="val -104407"/>
              <a:gd name="adj3" fmla="val 16667"/>
            </a:avLst>
          </a:prstGeom>
          <a:noFill/>
          <a:ln w="12700">
            <a:solidFill>
              <a:srgbClr val="007A3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t>4</a:t>
            </a:r>
            <a:r>
              <a:rPr lang="zh-CN" altLang="en-US" b="1"/>
              <a:t>号结点电压波形</a:t>
            </a:r>
          </a:p>
        </p:txBody>
      </p:sp>
      <p:sp>
        <p:nvSpPr>
          <p:cNvPr id="25610" name="AutoShape 12"/>
          <p:cNvSpPr>
            <a:spLocks noChangeArrowheads="1"/>
          </p:cNvSpPr>
          <p:nvPr/>
        </p:nvSpPr>
        <p:spPr bwMode="auto">
          <a:xfrm>
            <a:off x="10070516" y="2622034"/>
            <a:ext cx="1246187" cy="719138"/>
          </a:xfrm>
          <a:prstGeom prst="wedgeRoundRectCallout">
            <a:avLst>
              <a:gd name="adj1" fmla="val -108597"/>
              <a:gd name="adj2" fmla="val 32338"/>
              <a:gd name="adj3" fmla="val 16667"/>
            </a:avLst>
          </a:prstGeom>
          <a:noFill/>
          <a:ln w="12700">
            <a:solidFill>
              <a:srgbClr val="E73A1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t>3</a:t>
            </a:r>
            <a:r>
              <a:rPr lang="zh-CN" altLang="en-US" b="1"/>
              <a:t>号结点电压波形</a:t>
            </a:r>
          </a:p>
        </p:txBody>
      </p:sp>
    </p:spTree>
    <p:extLst>
      <p:ext uri="{BB962C8B-B14F-4D97-AF65-F5344CB8AC3E}">
        <p14:creationId xmlns:p14="http://schemas.microsoft.com/office/powerpoint/2010/main" val="1667542431"/>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438" y="2025650"/>
            <a:ext cx="4354512"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1"/>
          <p:cNvSpPr>
            <a:spLocks noChangeArrowheads="1"/>
          </p:cNvSpPr>
          <p:nvPr/>
        </p:nvSpPr>
        <p:spPr bwMode="auto">
          <a:xfrm>
            <a:off x="501650" y="5972175"/>
            <a:ext cx="110871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a:latin typeface="微软雅黑" panose="020B0503020204020204" pitchFamily="34" charset="-122"/>
                <a:ea typeface="微软雅黑" panose="020B0503020204020204" pitchFamily="34" charset="-122"/>
              </a:rPr>
              <a:t>本节仍以单级放大器为例说明直流扫描分析的方法和步骤。</a:t>
            </a:r>
          </a:p>
        </p:txBody>
      </p:sp>
      <p:sp>
        <p:nvSpPr>
          <p:cNvPr id="26630" name="Rectangle 1"/>
          <p:cNvSpPr>
            <a:spLocks noChangeArrowheads="1"/>
          </p:cNvSpPr>
          <p:nvPr/>
        </p:nvSpPr>
        <p:spPr bwMode="auto">
          <a:xfrm>
            <a:off x="563563" y="1595438"/>
            <a:ext cx="6565900"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eaLnBrk="1" hangingPunct="1">
              <a:lnSpc>
                <a:spcPct val="130000"/>
              </a:lnSpc>
            </a:pPr>
            <a:r>
              <a:rPr lang="zh-CN" altLang="en-US" sz="2400">
                <a:latin typeface="微软雅黑" panose="020B0503020204020204" pitchFamily="34" charset="-122"/>
                <a:ea typeface="微软雅黑" panose="020B0503020204020204" pitchFamily="34" charset="-122"/>
              </a:rPr>
              <a:t>    直流扫描分析能给出指定结点的直流工作状态随电路中</a:t>
            </a: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个或</a:t>
            </a: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个直流源变化的情况。当只考虑</a:t>
            </a: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个直流源对指定结点直流状态的影响时，分析过程相当于每改变一次直流源数值，计算一次结点的直流状态，其结果是一条结点直流状态与电源参数间的关系曲线；而当考虑</a:t>
            </a: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个直流源对指定结点直流状态的影响时，分析过程相当于每改变一次第</a:t>
            </a: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个直流源数值，确定一次结点直流状态与第</a:t>
            </a: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个直流电源的关系。</a:t>
            </a:r>
          </a:p>
        </p:txBody>
      </p:sp>
      <p:sp>
        <p:nvSpPr>
          <p:cNvPr id="26631" name="文本框 3"/>
          <p:cNvSpPr txBox="1">
            <a:spLocks noChangeArrowheads="1"/>
          </p:cNvSpPr>
          <p:nvPr/>
        </p:nvSpPr>
        <p:spPr bwMode="auto">
          <a:xfrm>
            <a:off x="15375" y="825719"/>
            <a:ext cx="71140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latin typeface="Calibri" panose="020F0502020204030204" pitchFamily="34" charset="0"/>
                <a:ea typeface="+mj-ea"/>
              </a:rPr>
              <a:t>五、</a:t>
            </a:r>
            <a:r>
              <a:rPr kumimoji="1" lang="fr-FR" altLang="en-US" sz="3200" b="1" dirty="0">
                <a:latin typeface="Calibri" panose="020F0502020204030204" pitchFamily="34" charset="0"/>
                <a:ea typeface="+mj-ea"/>
              </a:rPr>
              <a:t> 直流扫描分析（DC Sweep）</a:t>
            </a:r>
            <a:endParaRPr kumimoji="1" lang="zh-CN" altLang="en-US" sz="3200" b="1" dirty="0">
              <a:latin typeface="Calibri" panose="020F0502020204030204" pitchFamily="34" charset="0"/>
              <a:ea typeface="+mj-ea"/>
            </a:endParaRPr>
          </a:p>
        </p:txBody>
      </p:sp>
    </p:spTree>
    <p:extLst>
      <p:ext uri="{BB962C8B-B14F-4D97-AF65-F5344CB8AC3E}">
        <p14:creationId xmlns:p14="http://schemas.microsoft.com/office/powerpoint/2010/main" val="1469691056"/>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1"/>
          <p:cNvSpPr>
            <a:spLocks noChangeArrowheads="1"/>
          </p:cNvSpPr>
          <p:nvPr/>
        </p:nvSpPr>
        <p:spPr bwMode="auto">
          <a:xfrm>
            <a:off x="738188" y="1939925"/>
            <a:ext cx="40290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 panose="02010609060101010101" pitchFamily="49" charset="-122"/>
              </a:rPr>
              <a:t>   通过分析参数</a:t>
            </a:r>
            <a:r>
              <a:rPr lang="en-US" altLang="zh-CN" sz="2400" b="1">
                <a:latin typeface="Times New Roman" panose="02020603050405020304" pitchFamily="18" charset="0"/>
                <a:ea typeface="楷体" panose="02010609060101010101" pitchFamily="49" charset="-122"/>
              </a:rPr>
              <a:t>(Analysis Parameters)</a:t>
            </a:r>
            <a:r>
              <a:rPr lang="zh-CN" altLang="en-US" sz="2400" b="1">
                <a:latin typeface="Times New Roman" panose="02020603050405020304" pitchFamily="18" charset="0"/>
                <a:ea typeface="楷体" panose="02010609060101010101" pitchFamily="49" charset="-122"/>
              </a:rPr>
              <a:t>选项卡，可以选择扫描的直流源，设置直流源的扫描起始和结束数值等。</a:t>
            </a:r>
          </a:p>
          <a:p>
            <a:pPr eaLnBrk="1" hangingPunct="1">
              <a:lnSpc>
                <a:spcPct val="150000"/>
              </a:lnSpc>
            </a:pPr>
            <a:r>
              <a:rPr lang="zh-CN" altLang="en-US" sz="2400" b="1">
                <a:latin typeface="Times New Roman" panose="02020603050405020304" pitchFamily="18" charset="0"/>
                <a:ea typeface="楷体" panose="02010609060101010101" pitchFamily="49" charset="-122"/>
              </a:rPr>
              <a:t>   输出</a:t>
            </a:r>
            <a:r>
              <a:rPr lang="en-US" altLang="zh-CN" sz="2400" b="1">
                <a:latin typeface="Times New Roman" panose="02020603050405020304" pitchFamily="18" charset="0"/>
                <a:ea typeface="楷体" panose="02010609060101010101" pitchFamily="49" charset="-122"/>
              </a:rPr>
              <a:t>(Output)</a:t>
            </a:r>
            <a:r>
              <a:rPr lang="zh-CN" altLang="en-US" sz="2400" b="1">
                <a:latin typeface="Times New Roman" panose="02020603050405020304" pitchFamily="18" charset="0"/>
                <a:ea typeface="楷体" panose="02010609060101010101" pitchFamily="49" charset="-122"/>
              </a:rPr>
              <a:t>选项卡设置同直流工作点分析， 本例选择为</a:t>
            </a:r>
            <a:r>
              <a:rPr lang="en-US" altLang="zh-CN" sz="2400" b="1">
                <a:latin typeface="Times New Roman" panose="02020603050405020304" pitchFamily="18" charset="0"/>
                <a:ea typeface="楷体" panose="02010609060101010101" pitchFamily="49" charset="-122"/>
              </a:rPr>
              <a:t>3</a:t>
            </a:r>
            <a:r>
              <a:rPr lang="zh-CN" altLang="en-US" sz="2400" b="1">
                <a:latin typeface="Times New Roman" panose="02020603050405020304" pitchFamily="18" charset="0"/>
                <a:ea typeface="楷体" panose="02010609060101010101" pitchFamily="49" charset="-122"/>
              </a:rPr>
              <a:t>号结点的电压。其余选项卡可采用默认设置。</a:t>
            </a:r>
          </a:p>
        </p:txBody>
      </p:sp>
      <p:sp>
        <p:nvSpPr>
          <p:cNvPr id="27653" name="Rectangle 1"/>
          <p:cNvSpPr>
            <a:spLocks noChangeArrowheads="1"/>
          </p:cNvSpPr>
          <p:nvPr/>
        </p:nvSpPr>
        <p:spPr bwMode="auto">
          <a:xfrm>
            <a:off x="282910" y="853502"/>
            <a:ext cx="105775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800" b="1" dirty="0" smtClean="0">
                <a:latin typeface="+mj-ea"/>
                <a:ea typeface="+mj-ea"/>
              </a:rPr>
              <a:t>选择直流扫描</a:t>
            </a:r>
            <a:r>
              <a:rPr lang="en-US" altLang="zh-CN" sz="2800" b="1" dirty="0" smtClean="0">
                <a:latin typeface="+mj-ea"/>
                <a:ea typeface="+mj-ea"/>
              </a:rPr>
              <a:t>分析</a:t>
            </a:r>
            <a:r>
              <a:rPr lang="en-US" altLang="en-US" sz="2800" b="1" dirty="0" smtClean="0">
                <a:latin typeface="+mj-ea"/>
                <a:ea typeface="+mj-ea"/>
              </a:rPr>
              <a:t>后</a:t>
            </a:r>
            <a:r>
              <a:rPr lang="en-US" altLang="en-US" sz="2800" b="1" dirty="0">
                <a:latin typeface="+mj-ea"/>
                <a:ea typeface="+mj-ea"/>
              </a:rPr>
              <a:t>，</a:t>
            </a:r>
            <a:r>
              <a:rPr lang="en-US" altLang="zh-CN" sz="2800" b="1" dirty="0">
                <a:latin typeface="+mj-ea"/>
                <a:ea typeface="+mj-ea"/>
              </a:rPr>
              <a:t>其</a:t>
            </a:r>
            <a:r>
              <a:rPr lang="en-US" altLang="en-US" sz="2800" b="1" dirty="0">
                <a:latin typeface="+mj-ea"/>
                <a:ea typeface="+mj-ea"/>
              </a:rPr>
              <a:t>对话框会显示</a:t>
            </a:r>
            <a:r>
              <a:rPr lang="en-US" altLang="zh-CN" sz="2800" b="1" dirty="0">
                <a:latin typeface="+mj-ea"/>
                <a:ea typeface="+mj-ea"/>
              </a:rPr>
              <a:t>4</a:t>
            </a:r>
            <a:r>
              <a:rPr lang="en-US" altLang="en-US" sz="2800" b="1" dirty="0">
                <a:latin typeface="+mj-ea"/>
                <a:ea typeface="+mj-ea"/>
              </a:rPr>
              <a:t>个分析设置选项卡</a:t>
            </a:r>
            <a:r>
              <a:rPr lang="en-US" altLang="zh-CN" sz="2800" b="1" dirty="0">
                <a:latin typeface="+mj-ea"/>
                <a:ea typeface="+mj-ea"/>
              </a:rPr>
              <a:t>：</a:t>
            </a:r>
            <a:endParaRPr lang="zh-CN" altLang="en-US" sz="2800" b="1" dirty="0">
              <a:latin typeface="+mj-ea"/>
              <a:ea typeface="+mj-ea"/>
            </a:endParaRPr>
          </a:p>
        </p:txBody>
      </p:sp>
      <p:pic>
        <p:nvPicPr>
          <p:cNvPr id="2765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175" y="2152650"/>
            <a:ext cx="6724650"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4295847"/>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矩形 6"/>
          <p:cNvSpPr>
            <a:spLocks noChangeArrowheads="1"/>
          </p:cNvSpPr>
          <p:nvPr/>
        </p:nvSpPr>
        <p:spPr bwMode="auto">
          <a:xfrm>
            <a:off x="839500" y="2621107"/>
            <a:ext cx="9648391"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1</a:t>
            </a:r>
            <a:r>
              <a:rPr lang="zh-CN" altLang="zh-CN" sz="2400" dirty="0"/>
              <a:t>）打开</a:t>
            </a:r>
            <a:r>
              <a:rPr lang="en-AU" altLang="zh-CN" sz="2400" dirty="0"/>
              <a:t>Multisim14</a:t>
            </a:r>
            <a:r>
              <a:rPr lang="zh-CN" altLang="zh-CN" sz="2400" dirty="0"/>
              <a:t>工作平台</a:t>
            </a:r>
          </a:p>
          <a:p>
            <a:pPr eaLnBrk="1">
              <a:lnSpc>
                <a:spcPct val="150000"/>
              </a:lnSpc>
            </a:pPr>
            <a:r>
              <a:rPr lang="en-AU" altLang="zh-CN" sz="2400" dirty="0"/>
              <a:t>           1</a:t>
            </a:r>
            <a:r>
              <a:rPr lang="zh-CN" altLang="zh-CN" sz="2400" dirty="0"/>
              <a:t>）单击“开始”→“所有程序”→“</a:t>
            </a:r>
            <a:r>
              <a:rPr lang="en-AU" altLang="zh-CN" sz="2400" dirty="0"/>
              <a:t>NI Multisim14</a:t>
            </a:r>
            <a:r>
              <a:rPr lang="zh-CN" altLang="zh-CN" sz="2400" dirty="0"/>
              <a:t>”命令。</a:t>
            </a:r>
          </a:p>
          <a:p>
            <a:pPr eaLnBrk="1">
              <a:lnSpc>
                <a:spcPct val="150000"/>
              </a:lnSpc>
            </a:pPr>
            <a:r>
              <a:rPr lang="en-AU" altLang="zh-CN" sz="2400" dirty="0"/>
              <a:t>           2</a:t>
            </a:r>
            <a:r>
              <a:rPr lang="zh-CN" altLang="zh-CN" sz="2400" dirty="0"/>
              <a:t>）双击</a:t>
            </a:r>
            <a:r>
              <a:rPr lang="en-AU" altLang="zh-CN" sz="2400" dirty="0"/>
              <a:t>Multisim14</a:t>
            </a:r>
            <a:r>
              <a:rPr lang="zh-CN" altLang="zh-CN" sz="2400" dirty="0"/>
              <a:t>应用程序快捷方式图标</a:t>
            </a:r>
            <a:r>
              <a:rPr lang="en-US" altLang="zh-CN" sz="2400" dirty="0"/>
              <a:t>              </a:t>
            </a:r>
            <a:r>
              <a:rPr lang="en-AU" altLang="zh-CN" sz="2400" dirty="0"/>
              <a:t> </a:t>
            </a:r>
            <a:r>
              <a:rPr lang="en-AU" altLang="zh-CN" sz="2400" dirty="0" smtClean="0"/>
              <a:t>     </a:t>
            </a:r>
            <a:r>
              <a:rPr lang="zh-CN" altLang="zh-CN" sz="2400" dirty="0" smtClean="0"/>
              <a:t>。</a:t>
            </a:r>
            <a:endParaRPr lang="zh-CN" altLang="zh-CN" sz="2400" dirty="0"/>
          </a:p>
          <a:p>
            <a:pPr eaLnBrk="1">
              <a:lnSpc>
                <a:spcPct val="150000"/>
              </a:lnSpc>
            </a:pPr>
            <a:endParaRPr lang="en-US" altLang="zh-CN" sz="2400" dirty="0"/>
          </a:p>
        </p:txBody>
      </p:sp>
      <p:sp>
        <p:nvSpPr>
          <p:cNvPr id="9" name="矩形 8"/>
          <p:cNvSpPr/>
          <p:nvPr/>
        </p:nvSpPr>
        <p:spPr>
          <a:xfrm>
            <a:off x="479281" y="914756"/>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10247" name="矩形 9"/>
          <p:cNvSpPr>
            <a:spLocks noChangeArrowheads="1"/>
          </p:cNvSpPr>
          <p:nvPr/>
        </p:nvSpPr>
        <p:spPr bwMode="auto">
          <a:xfrm>
            <a:off x="744605" y="1829337"/>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．创建原理图</a:t>
            </a:r>
          </a:p>
        </p:txBody>
      </p:sp>
      <p:pic>
        <p:nvPicPr>
          <p:cNvPr id="10248" name="Picture 7" descr="快捷方式-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065" y="3776013"/>
            <a:ext cx="13636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76829"/>
      </p:ext>
    </p:extLst>
  </p:cSld>
  <p:clrMapOvr>
    <a:masterClrMapping/>
  </p:clrMapOvr>
  <p:transition spd="med">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1"/>
          <p:cNvSpPr>
            <a:spLocks noChangeArrowheads="1"/>
          </p:cNvSpPr>
          <p:nvPr/>
        </p:nvSpPr>
        <p:spPr bwMode="auto">
          <a:xfrm>
            <a:off x="129172" y="841221"/>
            <a:ext cx="1135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err="1">
                <a:latin typeface="+mj-ea"/>
                <a:ea typeface="+mj-ea"/>
              </a:rPr>
              <a:t>完成分析设置后，点击Run可进行仿真分析，</a:t>
            </a:r>
            <a:r>
              <a:rPr lang="en-US" altLang="zh-CN" sz="2800" b="1" dirty="0" err="1" smtClean="0">
                <a:latin typeface="+mj-ea"/>
                <a:ea typeface="+mj-ea"/>
              </a:rPr>
              <a:t>结果显示在窗口中</a:t>
            </a:r>
            <a:r>
              <a:rPr lang="zh-CN" altLang="en-US" sz="2800" b="1" dirty="0">
                <a:latin typeface="+mj-ea"/>
                <a:ea typeface="+mj-ea"/>
              </a:rPr>
              <a:t>：</a:t>
            </a:r>
          </a:p>
        </p:txBody>
      </p:sp>
      <p:sp>
        <p:nvSpPr>
          <p:cNvPr id="28677" name="Rectangle 1"/>
          <p:cNvSpPr>
            <a:spLocks noChangeArrowheads="1"/>
          </p:cNvSpPr>
          <p:nvPr/>
        </p:nvSpPr>
        <p:spPr bwMode="auto">
          <a:xfrm>
            <a:off x="870117" y="2016125"/>
            <a:ext cx="513715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eaLnBrk="1" hangingPunct="1">
              <a:lnSpc>
                <a:spcPct val="150000"/>
              </a:lnSpc>
            </a:pPr>
            <a:r>
              <a:rPr lang="zh-CN" altLang="en-US" sz="2400" b="1" dirty="0">
                <a:latin typeface="Times New Roman" panose="02020603050405020304" pitchFamily="18" charset="0"/>
                <a:ea typeface="楷体" panose="02010609060101010101" pitchFamily="49" charset="-122"/>
              </a:rPr>
              <a:t>     本例只有一个直流电源</a:t>
            </a:r>
            <a:r>
              <a:rPr lang="en-US" altLang="zh-CN" sz="2400" b="1" dirty="0">
                <a:latin typeface="Times New Roman" panose="02020603050405020304" pitchFamily="18" charset="0"/>
                <a:ea typeface="楷体" panose="02010609060101010101" pitchFamily="49" charset="-122"/>
              </a:rPr>
              <a:t>V2</a:t>
            </a:r>
            <a:r>
              <a:rPr lang="zh-CN" altLang="en-US" sz="2400" b="1" dirty="0">
                <a:latin typeface="Times New Roman" panose="02020603050405020304" pitchFamily="18" charset="0"/>
                <a:ea typeface="楷体" panose="02010609060101010101" pitchFamily="49" charset="-122"/>
              </a:rPr>
              <a:t> ，所以没有选择扫描</a:t>
            </a:r>
            <a:r>
              <a:rPr lang="en-US" altLang="zh-CN" sz="2400" b="1" dirty="0">
                <a:latin typeface="Times New Roman" panose="02020603050405020304" pitchFamily="18" charset="0"/>
                <a:ea typeface="楷体" panose="02010609060101010101" pitchFamily="49" charset="-122"/>
              </a:rPr>
              <a:t>2</a:t>
            </a:r>
            <a:r>
              <a:rPr lang="zh-CN" altLang="en-US" sz="2400" b="1" dirty="0">
                <a:latin typeface="Times New Roman" panose="02020603050405020304" pitchFamily="18" charset="0"/>
                <a:ea typeface="楷体" panose="02010609060101010101" pitchFamily="49" charset="-122"/>
              </a:rPr>
              <a:t>个直流电源，仿真分析结果为</a:t>
            </a:r>
            <a:r>
              <a:rPr lang="en-US" altLang="zh-CN" sz="2400" b="1" dirty="0">
                <a:latin typeface="Times New Roman" panose="02020603050405020304" pitchFamily="18" charset="0"/>
                <a:ea typeface="楷体" panose="02010609060101010101" pitchFamily="49" charset="-122"/>
              </a:rPr>
              <a:t>3</a:t>
            </a:r>
            <a:r>
              <a:rPr lang="zh-CN" altLang="en-US" sz="2400" b="1" dirty="0">
                <a:latin typeface="Times New Roman" panose="02020603050405020304" pitchFamily="18" charset="0"/>
                <a:ea typeface="楷体" panose="02010609060101010101" pitchFamily="49" charset="-122"/>
              </a:rPr>
              <a:t>号结点电压随直流源电压从</a:t>
            </a:r>
            <a:r>
              <a:rPr lang="en-US" altLang="zh-CN" sz="2400" b="1" dirty="0">
                <a:latin typeface="Times New Roman" panose="02020603050405020304" pitchFamily="18" charset="0"/>
                <a:ea typeface="楷体" panose="02010609060101010101" pitchFamily="49" charset="-122"/>
              </a:rPr>
              <a:t>0V</a:t>
            </a:r>
            <a:r>
              <a:rPr lang="zh-CN" altLang="en-US" sz="2400" b="1" dirty="0">
                <a:latin typeface="Times New Roman" panose="02020603050405020304" pitchFamily="18" charset="0"/>
                <a:ea typeface="楷体" panose="02010609060101010101" pitchFamily="49" charset="-122"/>
              </a:rPr>
              <a:t>变化到</a:t>
            </a:r>
            <a:r>
              <a:rPr lang="en-US" altLang="zh-CN" sz="2400" b="1" dirty="0">
                <a:latin typeface="Times New Roman" panose="02020603050405020304" pitchFamily="18" charset="0"/>
                <a:ea typeface="楷体" panose="02010609060101010101" pitchFamily="49" charset="-122"/>
              </a:rPr>
              <a:t>20V</a:t>
            </a:r>
            <a:r>
              <a:rPr lang="zh-CN" altLang="en-US" sz="2400" b="1" dirty="0">
                <a:latin typeface="Times New Roman" panose="02020603050405020304" pitchFamily="18" charset="0"/>
                <a:ea typeface="楷体" panose="02010609060101010101" pitchFamily="49" charset="-122"/>
              </a:rPr>
              <a:t>时对应的变化曲线。从分析结果可直观看到，晶体管集电极电位随直流电源变化的情况。</a:t>
            </a:r>
          </a:p>
        </p:txBody>
      </p:sp>
      <p:pic>
        <p:nvPicPr>
          <p:cNvPr id="2867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9252" y="2190918"/>
            <a:ext cx="4460875"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0297873"/>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025" y="1722438"/>
            <a:ext cx="496252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1"/>
          <p:cNvSpPr>
            <a:spLocks noChangeArrowheads="1"/>
          </p:cNvSpPr>
          <p:nvPr/>
        </p:nvSpPr>
        <p:spPr bwMode="auto">
          <a:xfrm>
            <a:off x="501650" y="5876925"/>
            <a:ext cx="110871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a:latin typeface="微软雅黑" panose="020B0503020204020204" pitchFamily="34" charset="-122"/>
                <a:ea typeface="微软雅黑" panose="020B0503020204020204" pitchFamily="34" charset="-122"/>
              </a:rPr>
              <a:t>本节仍以单级放大器为例说明单频交流分析的方法和步骤。</a:t>
            </a:r>
          </a:p>
        </p:txBody>
      </p:sp>
      <p:sp>
        <p:nvSpPr>
          <p:cNvPr id="29702" name="Rectangle 1"/>
          <p:cNvSpPr>
            <a:spLocks noChangeArrowheads="1"/>
          </p:cNvSpPr>
          <p:nvPr/>
        </p:nvSpPr>
        <p:spPr bwMode="auto">
          <a:xfrm>
            <a:off x="1196975" y="1620838"/>
            <a:ext cx="4084638"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a:latin typeface="微软雅黑" panose="020B0503020204020204" pitchFamily="34" charset="-122"/>
                <a:ea typeface="微软雅黑" panose="020B0503020204020204" pitchFamily="34" charset="-122"/>
              </a:rPr>
              <a:t>    单频交流分析能给出电路在某一频率交流信号激励下的响应，相当于在交流扫描分析中固定某一频率时的响应，分析的结果是输出电压或电流相量的“幅值</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相位”或“实部</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虚部”。</a:t>
            </a:r>
          </a:p>
        </p:txBody>
      </p:sp>
      <p:sp>
        <p:nvSpPr>
          <p:cNvPr id="29703" name="文本框 3"/>
          <p:cNvSpPr txBox="1">
            <a:spLocks noChangeArrowheads="1"/>
          </p:cNvSpPr>
          <p:nvPr/>
        </p:nvSpPr>
        <p:spPr bwMode="auto">
          <a:xfrm>
            <a:off x="201111" y="870963"/>
            <a:ext cx="8493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latin typeface="Calibri" panose="020F0502020204030204" pitchFamily="34" charset="0"/>
                <a:ea typeface="+mj-ea"/>
              </a:rPr>
              <a:t>六、</a:t>
            </a:r>
            <a:r>
              <a:rPr kumimoji="1" lang="fr-FR" altLang="en-US" sz="3200" b="1" dirty="0">
                <a:latin typeface="Calibri" panose="020F0502020204030204" pitchFamily="34" charset="0"/>
                <a:ea typeface="+mj-ea"/>
              </a:rPr>
              <a:t> 单频交流分析（Single Frequency AC）</a:t>
            </a:r>
            <a:endParaRPr kumimoji="1" lang="zh-CN" altLang="en-US" sz="3200" b="1" dirty="0">
              <a:latin typeface="Calibri" panose="020F0502020204030204" pitchFamily="34" charset="0"/>
              <a:ea typeface="+mj-ea"/>
            </a:endParaRPr>
          </a:p>
        </p:txBody>
      </p:sp>
    </p:spTree>
    <p:extLst>
      <p:ext uri="{BB962C8B-B14F-4D97-AF65-F5344CB8AC3E}">
        <p14:creationId xmlns:p14="http://schemas.microsoft.com/office/powerpoint/2010/main" val="3305875614"/>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1"/>
          <p:cNvSpPr>
            <a:spLocks noChangeArrowheads="1"/>
          </p:cNvSpPr>
          <p:nvPr/>
        </p:nvSpPr>
        <p:spPr bwMode="auto">
          <a:xfrm>
            <a:off x="781050" y="2070100"/>
            <a:ext cx="4029075"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 panose="02010609060101010101" pitchFamily="49" charset="-122"/>
              </a:rPr>
              <a:t>   通过分析参数</a:t>
            </a:r>
            <a:r>
              <a:rPr lang="en-US" altLang="zh-CN" sz="2400" b="1">
                <a:latin typeface="Times New Roman" panose="02020603050405020304" pitchFamily="18" charset="0"/>
                <a:ea typeface="楷体" panose="02010609060101010101" pitchFamily="49" charset="-122"/>
              </a:rPr>
              <a:t>(Analysis Parameters)</a:t>
            </a:r>
            <a:r>
              <a:rPr lang="zh-CN" altLang="en-US" sz="2400" b="1">
                <a:latin typeface="Times New Roman" panose="02020603050405020304" pitchFamily="18" charset="0"/>
                <a:ea typeface="楷体" panose="02010609060101010101" pitchFamily="49" charset="-122"/>
              </a:rPr>
              <a:t>选项卡，可设置激励信号的频率等参数。</a:t>
            </a:r>
          </a:p>
          <a:p>
            <a:pPr eaLnBrk="1" hangingPunct="1">
              <a:lnSpc>
                <a:spcPct val="150000"/>
              </a:lnSpc>
            </a:pPr>
            <a:r>
              <a:rPr lang="zh-CN" altLang="en-US" sz="2400" b="1">
                <a:latin typeface="Times New Roman" panose="02020603050405020304" pitchFamily="18" charset="0"/>
                <a:ea typeface="楷体" panose="02010609060101010101" pitchFamily="49" charset="-122"/>
              </a:rPr>
              <a:t>   输出</a:t>
            </a:r>
            <a:r>
              <a:rPr lang="en-US" altLang="zh-CN" sz="2400" b="1">
                <a:latin typeface="Times New Roman" panose="02020603050405020304" pitchFamily="18" charset="0"/>
                <a:ea typeface="楷体" panose="02010609060101010101" pitchFamily="49" charset="-122"/>
              </a:rPr>
              <a:t>(Output)</a:t>
            </a:r>
            <a:r>
              <a:rPr lang="zh-CN" altLang="en-US" sz="2400" b="1">
                <a:latin typeface="Times New Roman" panose="02020603050405020304" pitchFamily="18" charset="0"/>
                <a:ea typeface="楷体" panose="02010609060101010101" pitchFamily="49" charset="-122"/>
              </a:rPr>
              <a:t>选项卡设置同直流工作点分析， 本例选择为</a:t>
            </a:r>
            <a:r>
              <a:rPr lang="en-US" altLang="zh-CN" sz="2400" b="1">
                <a:latin typeface="Times New Roman" panose="02020603050405020304" pitchFamily="18" charset="0"/>
                <a:ea typeface="楷体" panose="02010609060101010101" pitchFamily="49" charset="-122"/>
              </a:rPr>
              <a:t>3</a:t>
            </a:r>
            <a:r>
              <a:rPr lang="zh-CN" altLang="en-US" sz="2400" b="1">
                <a:latin typeface="Times New Roman" panose="02020603050405020304" pitchFamily="18" charset="0"/>
                <a:ea typeface="楷体" panose="02010609060101010101" pitchFamily="49" charset="-122"/>
              </a:rPr>
              <a:t>号结点的电压。其余选项卡可采用默认设置。</a:t>
            </a:r>
          </a:p>
        </p:txBody>
      </p:sp>
      <p:sp>
        <p:nvSpPr>
          <p:cNvPr id="30725" name="Rectangle 1"/>
          <p:cNvSpPr>
            <a:spLocks noChangeArrowheads="1"/>
          </p:cNvSpPr>
          <p:nvPr/>
        </p:nvSpPr>
        <p:spPr bwMode="auto">
          <a:xfrm>
            <a:off x="52137" y="869545"/>
            <a:ext cx="101605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800" b="1" dirty="0" smtClean="0">
                <a:latin typeface="+mj-ea"/>
                <a:ea typeface="+mj-ea"/>
              </a:rPr>
              <a:t>选择单频交流</a:t>
            </a:r>
            <a:r>
              <a:rPr lang="en-US" altLang="zh-CN" sz="2800" b="1" dirty="0" smtClean="0">
                <a:latin typeface="+mj-ea"/>
                <a:ea typeface="+mj-ea"/>
              </a:rPr>
              <a:t>分析</a:t>
            </a:r>
            <a:r>
              <a:rPr lang="en-US" altLang="en-US" sz="2800" b="1" dirty="0" smtClean="0">
                <a:latin typeface="+mj-ea"/>
                <a:ea typeface="+mj-ea"/>
              </a:rPr>
              <a:t>后</a:t>
            </a:r>
            <a:r>
              <a:rPr lang="en-US" altLang="en-US" sz="2800" b="1" dirty="0">
                <a:latin typeface="+mj-ea"/>
                <a:ea typeface="+mj-ea"/>
              </a:rPr>
              <a:t>，</a:t>
            </a:r>
            <a:r>
              <a:rPr lang="en-US" altLang="zh-CN" sz="2800" b="1" dirty="0">
                <a:latin typeface="+mj-ea"/>
                <a:ea typeface="+mj-ea"/>
              </a:rPr>
              <a:t>其</a:t>
            </a:r>
            <a:r>
              <a:rPr lang="en-US" altLang="en-US" sz="2800" b="1" dirty="0">
                <a:latin typeface="+mj-ea"/>
                <a:ea typeface="+mj-ea"/>
              </a:rPr>
              <a:t>对话框会显示</a:t>
            </a:r>
            <a:r>
              <a:rPr lang="en-US" altLang="zh-CN" sz="2800" b="1" dirty="0">
                <a:latin typeface="+mj-ea"/>
                <a:ea typeface="+mj-ea"/>
              </a:rPr>
              <a:t>4</a:t>
            </a:r>
            <a:r>
              <a:rPr lang="en-US" altLang="en-US" sz="2800" b="1" dirty="0">
                <a:latin typeface="+mj-ea"/>
                <a:ea typeface="+mj-ea"/>
              </a:rPr>
              <a:t>个分析设置选项卡</a:t>
            </a:r>
            <a:r>
              <a:rPr lang="en-US" altLang="zh-CN" sz="2800" b="1" dirty="0">
                <a:latin typeface="+mj-ea"/>
                <a:ea typeface="+mj-ea"/>
              </a:rPr>
              <a:t>：</a:t>
            </a:r>
            <a:endParaRPr lang="zh-CN" altLang="en-US" sz="2800" b="1" dirty="0">
              <a:latin typeface="+mj-ea"/>
              <a:ea typeface="+mj-ea"/>
            </a:endParaRPr>
          </a:p>
        </p:txBody>
      </p:sp>
      <p:pic>
        <p:nvPicPr>
          <p:cNvPr id="3072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388" y="2168525"/>
            <a:ext cx="6532562"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565582"/>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1"/>
          <p:cNvSpPr>
            <a:spLocks noChangeArrowheads="1"/>
          </p:cNvSpPr>
          <p:nvPr/>
        </p:nvSpPr>
        <p:spPr bwMode="auto">
          <a:xfrm>
            <a:off x="0" y="907757"/>
            <a:ext cx="11350625"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err="1">
                <a:latin typeface="+mj-ea"/>
                <a:ea typeface="+mj-ea"/>
              </a:rPr>
              <a:t>完成分析设置后，点击Run可进行仿真分析，结果显示在窗口中</a:t>
            </a:r>
            <a:r>
              <a:rPr lang="zh-CN" altLang="en-US" sz="2800" b="1" dirty="0">
                <a:latin typeface="+mj-ea"/>
                <a:ea typeface="+mj-ea"/>
              </a:rPr>
              <a:t>：</a:t>
            </a:r>
          </a:p>
        </p:txBody>
      </p:sp>
      <p:sp>
        <p:nvSpPr>
          <p:cNvPr id="31749" name="Rectangle 1"/>
          <p:cNvSpPr>
            <a:spLocks noChangeArrowheads="1"/>
          </p:cNvSpPr>
          <p:nvPr/>
        </p:nvSpPr>
        <p:spPr bwMode="auto">
          <a:xfrm>
            <a:off x="920750" y="2184400"/>
            <a:ext cx="4468813"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 panose="02010609060101010101" pitchFamily="49" charset="-122"/>
              </a:rPr>
              <a:t>      仿真分析结果显示电路在</a:t>
            </a:r>
            <a:r>
              <a:rPr lang="en-US" altLang="zh-CN" sz="2400" b="1">
                <a:latin typeface="Times New Roman" panose="02020603050405020304" pitchFamily="18" charset="0"/>
                <a:ea typeface="楷体" panose="02010609060101010101" pitchFamily="49" charset="-122"/>
              </a:rPr>
              <a:t>1KHz</a:t>
            </a:r>
            <a:r>
              <a:rPr lang="zh-CN" altLang="en-US" sz="2400" b="1">
                <a:latin typeface="Times New Roman" panose="02020603050405020304" pitchFamily="18" charset="0"/>
                <a:ea typeface="楷体" panose="02010609060101010101" pitchFamily="49" charset="-122"/>
              </a:rPr>
              <a:t>正弦交流信号激励下</a:t>
            </a:r>
            <a:r>
              <a:rPr lang="en-US" altLang="zh-CN" sz="2400" b="1">
                <a:latin typeface="Times New Roman" panose="02020603050405020304" pitchFamily="18" charset="0"/>
                <a:ea typeface="楷体" panose="02010609060101010101" pitchFamily="49" charset="-122"/>
              </a:rPr>
              <a:t>3</a:t>
            </a:r>
            <a:r>
              <a:rPr lang="zh-CN" altLang="en-US" sz="2400" b="1">
                <a:latin typeface="Times New Roman" panose="02020603050405020304" pitchFamily="18" charset="0"/>
                <a:ea typeface="楷体" panose="02010609060101010101" pitchFamily="49" charset="-122"/>
              </a:rPr>
              <a:t>号结点的输出电压相量。其中，电压相量的幅值约为</a:t>
            </a:r>
            <a:r>
              <a:rPr lang="en-US" altLang="zh-CN" sz="2400" b="1">
                <a:latin typeface="Times New Roman" panose="02020603050405020304" pitchFamily="18" charset="0"/>
                <a:ea typeface="楷体" panose="02010609060101010101" pitchFamily="49" charset="-122"/>
              </a:rPr>
              <a:t>210.8mV</a:t>
            </a:r>
            <a:r>
              <a:rPr lang="zh-CN" altLang="en-US" sz="2400" b="1">
                <a:latin typeface="Times New Roman" panose="02020603050405020304" pitchFamily="18" charset="0"/>
                <a:ea typeface="楷体" panose="02010609060101010101" pitchFamily="49" charset="-122"/>
              </a:rPr>
              <a:t>，相位约为</a:t>
            </a:r>
            <a:r>
              <a:rPr lang="en-US" altLang="zh-CN" sz="2400" b="1">
                <a:latin typeface="Times New Roman" panose="02020603050405020304" pitchFamily="18" charset="0"/>
                <a:ea typeface="楷体" panose="02010609060101010101" pitchFamily="49" charset="-122"/>
              </a:rPr>
              <a:t>-178.3</a:t>
            </a:r>
            <a:r>
              <a:rPr lang="en-US" altLang="zh-CN" sz="2400" b="1" baseline="30000">
                <a:latin typeface="Times New Roman" panose="02020603050405020304" pitchFamily="18" charset="0"/>
                <a:ea typeface="楷体" panose="02010609060101010101" pitchFamily="49" charset="-122"/>
              </a:rPr>
              <a:t>o</a:t>
            </a:r>
            <a:r>
              <a:rPr lang="en-US" altLang="zh-CN" sz="2400" b="1">
                <a:latin typeface="Times New Roman" panose="02020603050405020304" pitchFamily="18" charset="0"/>
                <a:ea typeface="楷体" panose="02010609060101010101" pitchFamily="49" charset="-122"/>
              </a:rPr>
              <a:t>(</a:t>
            </a:r>
            <a:r>
              <a:rPr lang="zh-CN" altLang="en-US" sz="2400" b="1">
                <a:latin typeface="Times New Roman" panose="02020603050405020304" pitchFamily="18" charset="0"/>
                <a:ea typeface="楷体" panose="02010609060101010101" pitchFamily="49" charset="-122"/>
              </a:rPr>
              <a:t>接近</a:t>
            </a:r>
            <a:r>
              <a:rPr lang="en-US" altLang="zh-CN" sz="2400" b="1">
                <a:latin typeface="Times New Roman" panose="02020603050405020304" pitchFamily="18" charset="0"/>
                <a:ea typeface="楷体" panose="02010609060101010101" pitchFamily="49" charset="-122"/>
              </a:rPr>
              <a:t>-180</a:t>
            </a:r>
            <a:r>
              <a:rPr lang="en-US" altLang="zh-CN" sz="2400" b="1" baseline="30000">
                <a:latin typeface="Times New Roman" panose="02020603050405020304" pitchFamily="18" charset="0"/>
                <a:ea typeface="楷体" panose="02010609060101010101" pitchFamily="49" charset="-122"/>
              </a:rPr>
              <a:t>o</a:t>
            </a:r>
            <a:r>
              <a:rPr lang="en-US" altLang="zh-CN" sz="2400" b="1">
                <a:latin typeface="Times New Roman" panose="02020603050405020304" pitchFamily="18" charset="0"/>
                <a:ea typeface="楷体" panose="02010609060101010101" pitchFamily="49" charset="-122"/>
              </a:rPr>
              <a:t>)</a:t>
            </a:r>
            <a:r>
              <a:rPr lang="zh-CN" altLang="en-US" sz="2400" b="1">
                <a:latin typeface="Times New Roman" panose="02020603050405020304" pitchFamily="18" charset="0"/>
                <a:ea typeface="楷体" panose="02010609060101010101" pitchFamily="49" charset="-122"/>
              </a:rPr>
              <a:t>，说明输入输出近似反相，与单管共射放大电路的特点是一致的。</a:t>
            </a:r>
          </a:p>
        </p:txBody>
      </p:sp>
      <p:pic>
        <p:nvPicPr>
          <p:cNvPr id="3175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138" y="2371725"/>
            <a:ext cx="4837112"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416804"/>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613" y="1875621"/>
            <a:ext cx="473392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1"/>
          <p:cNvSpPr>
            <a:spLocks noChangeArrowheads="1"/>
          </p:cNvSpPr>
          <p:nvPr/>
        </p:nvSpPr>
        <p:spPr bwMode="auto">
          <a:xfrm>
            <a:off x="501650" y="5797550"/>
            <a:ext cx="110871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a:latin typeface="微软雅黑" panose="020B0503020204020204" pitchFamily="34" charset="-122"/>
                <a:ea typeface="微软雅黑" panose="020B0503020204020204" pitchFamily="34" charset="-122"/>
              </a:rPr>
              <a:t>本节仍以单级放大器为例说明参数扫描分析的方法和步骤。</a:t>
            </a:r>
          </a:p>
        </p:txBody>
      </p:sp>
      <p:sp>
        <p:nvSpPr>
          <p:cNvPr id="32774" name="Rectangle 1"/>
          <p:cNvSpPr>
            <a:spLocks noChangeArrowheads="1"/>
          </p:cNvSpPr>
          <p:nvPr/>
        </p:nvSpPr>
        <p:spPr bwMode="auto">
          <a:xfrm>
            <a:off x="914400" y="1875621"/>
            <a:ext cx="436721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    参数扫描分析是指在规定范围内改变指定元件参数，对电路的指定结点进行直流工作点分析、瞬态分析和交流频率特性等分析。该分析可用于电路性能的分析和优化。</a:t>
            </a:r>
          </a:p>
        </p:txBody>
      </p:sp>
      <p:sp>
        <p:nvSpPr>
          <p:cNvPr id="32775" name="文本框 3"/>
          <p:cNvSpPr txBox="1">
            <a:spLocks noChangeArrowheads="1"/>
          </p:cNvSpPr>
          <p:nvPr/>
        </p:nvSpPr>
        <p:spPr bwMode="auto">
          <a:xfrm>
            <a:off x="165100" y="885251"/>
            <a:ext cx="79201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latin typeface="Calibri" panose="020F0502020204030204" pitchFamily="34" charset="0"/>
                <a:ea typeface="+mj-ea"/>
              </a:rPr>
              <a:t>七、</a:t>
            </a:r>
            <a:r>
              <a:rPr kumimoji="1" lang="fr-FR" altLang="en-US" sz="3200" b="1" dirty="0">
                <a:latin typeface="Calibri" panose="020F0502020204030204" pitchFamily="34" charset="0"/>
                <a:ea typeface="+mj-ea"/>
              </a:rPr>
              <a:t> 参数扫描分析（Parameter Sweep）</a:t>
            </a:r>
            <a:endParaRPr kumimoji="1" lang="zh-CN" altLang="en-US" sz="3200" b="1" dirty="0">
              <a:latin typeface="Calibri" panose="020F0502020204030204" pitchFamily="34" charset="0"/>
              <a:ea typeface="+mj-ea"/>
            </a:endParaRPr>
          </a:p>
        </p:txBody>
      </p:sp>
    </p:spTree>
    <p:extLst>
      <p:ext uri="{BB962C8B-B14F-4D97-AF65-F5344CB8AC3E}">
        <p14:creationId xmlns:p14="http://schemas.microsoft.com/office/powerpoint/2010/main" val="578248553"/>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1"/>
          <p:cNvSpPr>
            <a:spLocks noChangeArrowheads="1"/>
          </p:cNvSpPr>
          <p:nvPr/>
        </p:nvSpPr>
        <p:spPr bwMode="auto">
          <a:xfrm>
            <a:off x="831850" y="1979613"/>
            <a:ext cx="4175125"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zh-CN" altLang="en-US" sz="2400" b="1">
                <a:latin typeface="Times New Roman" panose="02020603050405020304" pitchFamily="18" charset="0"/>
                <a:ea typeface="楷体" panose="02010609060101010101" pitchFamily="49" charset="-122"/>
              </a:rPr>
              <a:t>       通过分析参数</a:t>
            </a:r>
            <a:r>
              <a:rPr lang="en-US" altLang="zh-CN" sz="2400" b="1">
                <a:latin typeface="Times New Roman" panose="02020603050405020304" pitchFamily="18" charset="0"/>
                <a:ea typeface="楷体" panose="02010609060101010101" pitchFamily="49" charset="-122"/>
              </a:rPr>
              <a:t>(Analysis Parameters)</a:t>
            </a:r>
            <a:r>
              <a:rPr lang="zh-CN" altLang="en-US" sz="2400" b="1">
                <a:latin typeface="Times New Roman" panose="02020603050405020304" pitchFamily="18" charset="0"/>
                <a:ea typeface="楷体" panose="02010609060101010101" pitchFamily="49" charset="-122"/>
              </a:rPr>
              <a:t>选项卡，可以选择扫描元件的种类和参数，设置扫描的开始值、结束值等。</a:t>
            </a:r>
          </a:p>
          <a:p>
            <a:pPr eaLnBrk="1" hangingPunct="1">
              <a:lnSpc>
                <a:spcPct val="140000"/>
              </a:lnSpc>
            </a:pPr>
            <a:r>
              <a:rPr lang="zh-CN" altLang="en-US" sz="2400" b="1">
                <a:latin typeface="Times New Roman" panose="02020603050405020304" pitchFamily="18" charset="0"/>
                <a:ea typeface="楷体" panose="02010609060101010101" pitchFamily="49" charset="-122"/>
              </a:rPr>
              <a:t>     输出</a:t>
            </a:r>
            <a:r>
              <a:rPr lang="en-US" altLang="zh-CN" sz="2400" b="1">
                <a:latin typeface="Times New Roman" panose="02020603050405020304" pitchFamily="18" charset="0"/>
                <a:ea typeface="楷体" panose="02010609060101010101" pitchFamily="49" charset="-122"/>
              </a:rPr>
              <a:t>(Output)</a:t>
            </a:r>
            <a:r>
              <a:rPr lang="zh-CN" altLang="en-US" sz="2400" b="1">
                <a:latin typeface="Times New Roman" panose="02020603050405020304" pitchFamily="18" charset="0"/>
                <a:ea typeface="楷体" panose="02010609060101010101" pitchFamily="49" charset="-122"/>
              </a:rPr>
              <a:t>选项卡设置同直流工作点分析， 本例选择为</a:t>
            </a:r>
            <a:r>
              <a:rPr lang="en-US" altLang="zh-CN" sz="2400" b="1">
                <a:latin typeface="Times New Roman" panose="02020603050405020304" pitchFamily="18" charset="0"/>
                <a:ea typeface="楷体" panose="02010609060101010101" pitchFamily="49" charset="-122"/>
              </a:rPr>
              <a:t>4</a:t>
            </a:r>
            <a:r>
              <a:rPr lang="zh-CN" altLang="en-US" sz="2400" b="1">
                <a:latin typeface="Times New Roman" panose="02020603050405020304" pitchFamily="18" charset="0"/>
                <a:ea typeface="楷体" panose="02010609060101010101" pitchFamily="49" charset="-122"/>
              </a:rPr>
              <a:t>号结点的电压。其余选项卡可采用默认设置。</a:t>
            </a:r>
          </a:p>
        </p:txBody>
      </p:sp>
      <p:sp>
        <p:nvSpPr>
          <p:cNvPr id="33797" name="Rectangle 1"/>
          <p:cNvSpPr>
            <a:spLocks noChangeArrowheads="1"/>
          </p:cNvSpPr>
          <p:nvPr/>
        </p:nvSpPr>
        <p:spPr bwMode="auto">
          <a:xfrm>
            <a:off x="176463" y="865505"/>
            <a:ext cx="11350625" cy="74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smtClean="0">
                <a:latin typeface="微软雅黑" panose="020B0503020204020204" pitchFamily="34" charset="-122"/>
                <a:ea typeface="微软雅黑" panose="020B0503020204020204" pitchFamily="34" charset="-122"/>
              </a:rPr>
              <a:t> </a:t>
            </a:r>
            <a:r>
              <a:rPr kumimoji="1" lang="en-US" altLang="en-US" sz="3200" b="1" dirty="0">
                <a:latin typeface="Calibri" panose="020F0502020204030204" pitchFamily="34" charset="0"/>
                <a:ea typeface="+mj-ea"/>
              </a:rPr>
              <a:t>选择参数扫描</a:t>
            </a:r>
            <a:r>
              <a:rPr kumimoji="1" lang="en-US" altLang="zh-CN" sz="3200" b="1" dirty="0">
                <a:latin typeface="Calibri" panose="020F0502020204030204" pitchFamily="34" charset="0"/>
                <a:ea typeface="+mj-ea"/>
              </a:rPr>
              <a:t>分析</a:t>
            </a:r>
            <a:r>
              <a:rPr kumimoji="1" lang="en-US" altLang="en-US" sz="3200" b="1" dirty="0">
                <a:latin typeface="Calibri" panose="020F0502020204030204" pitchFamily="34" charset="0"/>
                <a:ea typeface="+mj-ea"/>
              </a:rPr>
              <a:t>后，</a:t>
            </a:r>
            <a:r>
              <a:rPr kumimoji="1" lang="en-US" altLang="zh-CN" sz="3200" b="1" dirty="0">
                <a:latin typeface="Calibri" panose="020F0502020204030204" pitchFamily="34" charset="0"/>
                <a:ea typeface="+mj-ea"/>
              </a:rPr>
              <a:t>其</a:t>
            </a:r>
            <a:r>
              <a:rPr kumimoji="1" lang="en-US" altLang="en-US" sz="3200" b="1" dirty="0">
                <a:latin typeface="Calibri" panose="020F0502020204030204" pitchFamily="34" charset="0"/>
                <a:ea typeface="+mj-ea"/>
              </a:rPr>
              <a:t>对话框会显示</a:t>
            </a:r>
            <a:r>
              <a:rPr kumimoji="1" lang="en-US" altLang="zh-CN" sz="3200" b="1" dirty="0">
                <a:latin typeface="Calibri" panose="020F0502020204030204" pitchFamily="34" charset="0"/>
                <a:ea typeface="+mj-ea"/>
              </a:rPr>
              <a:t>4</a:t>
            </a:r>
            <a:r>
              <a:rPr kumimoji="1" lang="en-US" altLang="en-US" sz="3200" b="1" dirty="0">
                <a:latin typeface="Calibri" panose="020F0502020204030204" pitchFamily="34" charset="0"/>
                <a:ea typeface="+mj-ea"/>
              </a:rPr>
              <a:t>个分析设置选项卡</a:t>
            </a:r>
            <a:r>
              <a:rPr kumimoji="1" lang="en-US" altLang="zh-CN" sz="3200" b="1" dirty="0">
                <a:latin typeface="Calibri" panose="020F0502020204030204" pitchFamily="34" charset="0"/>
                <a:ea typeface="+mj-ea"/>
              </a:rPr>
              <a:t>：</a:t>
            </a:r>
            <a:endParaRPr kumimoji="1" lang="zh-CN" altLang="en-US" sz="3200" b="1" dirty="0">
              <a:latin typeface="Calibri" panose="020F0502020204030204" pitchFamily="34" charset="0"/>
              <a:ea typeface="+mj-ea"/>
            </a:endParaRPr>
          </a:p>
        </p:txBody>
      </p:sp>
      <p:pic>
        <p:nvPicPr>
          <p:cNvPr id="3379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2257425"/>
            <a:ext cx="6521450"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0037113"/>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1"/>
          <p:cNvSpPr>
            <a:spLocks noChangeArrowheads="1"/>
          </p:cNvSpPr>
          <p:nvPr/>
        </p:nvSpPr>
        <p:spPr bwMode="auto">
          <a:xfrm>
            <a:off x="0" y="746927"/>
            <a:ext cx="120147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sz="3200" b="1" dirty="0" err="1">
                <a:latin typeface="Calibri" panose="020F0502020204030204" pitchFamily="34" charset="0"/>
                <a:ea typeface="+mj-ea"/>
              </a:rPr>
              <a:t>完成分析设置后，点击Run可进行仿真分析，结果显示在窗口中</a:t>
            </a:r>
            <a:r>
              <a:rPr kumimoji="1" lang="zh-CN" altLang="en-US" sz="3200" b="1" dirty="0">
                <a:latin typeface="Calibri" panose="020F0502020204030204" pitchFamily="34" charset="0"/>
                <a:ea typeface="+mj-ea"/>
              </a:rPr>
              <a:t>：</a:t>
            </a:r>
          </a:p>
        </p:txBody>
      </p:sp>
      <p:sp>
        <p:nvSpPr>
          <p:cNvPr id="34821" name="Rectangle 1"/>
          <p:cNvSpPr>
            <a:spLocks noChangeArrowheads="1"/>
          </p:cNvSpPr>
          <p:nvPr/>
        </p:nvSpPr>
        <p:spPr bwMode="auto">
          <a:xfrm>
            <a:off x="712620" y="1830304"/>
            <a:ext cx="5967412"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latin typeface="Times New Roman" panose="02020603050405020304" pitchFamily="18" charset="0"/>
                <a:ea typeface="楷体" panose="02010609060101010101" pitchFamily="49" charset="-122"/>
              </a:rPr>
              <a:t>    本例选择电阻</a:t>
            </a:r>
            <a:r>
              <a:rPr lang="en-US" altLang="zh-CN" sz="2400" b="1" dirty="0">
                <a:latin typeface="Times New Roman" panose="02020603050405020304" pitchFamily="18" charset="0"/>
                <a:ea typeface="楷体" panose="02010609060101010101" pitchFamily="49" charset="-122"/>
              </a:rPr>
              <a:t>R1</a:t>
            </a:r>
            <a:r>
              <a:rPr lang="zh-CN" altLang="en-US" sz="2400" b="1" dirty="0">
                <a:latin typeface="Times New Roman" panose="02020603050405020304" pitchFamily="18" charset="0"/>
                <a:ea typeface="楷体" panose="02010609060101010101" pitchFamily="49" charset="-122"/>
              </a:rPr>
              <a:t>为扫描元件，设置其扫描开始数值为</a:t>
            </a:r>
            <a:r>
              <a:rPr lang="en-US" altLang="zh-CN" sz="2400" b="1" dirty="0">
                <a:latin typeface="Times New Roman" panose="02020603050405020304" pitchFamily="18" charset="0"/>
                <a:ea typeface="楷体" panose="02010609060101010101" pitchFamily="49" charset="-122"/>
              </a:rPr>
              <a:t>1kΩ</a:t>
            </a:r>
            <a:r>
              <a:rPr lang="zh-CN" altLang="en-US" sz="2400" b="1" dirty="0">
                <a:latin typeface="Times New Roman" panose="02020603050405020304" pitchFamily="18" charset="0"/>
                <a:ea typeface="楷体" panose="02010609060101010101" pitchFamily="49" charset="-122"/>
              </a:rPr>
              <a:t>、结束数值为</a:t>
            </a:r>
            <a:r>
              <a:rPr lang="en-US" altLang="zh-CN" sz="2400" b="1" dirty="0">
                <a:latin typeface="Times New Roman" panose="02020603050405020304" pitchFamily="18" charset="0"/>
                <a:ea typeface="楷体" panose="02010609060101010101" pitchFamily="49" charset="-122"/>
              </a:rPr>
              <a:t>20kΩ</a:t>
            </a:r>
            <a:r>
              <a:rPr lang="zh-CN" altLang="en-US" sz="2400" b="1" dirty="0">
                <a:latin typeface="Times New Roman" panose="02020603050405020304" pitchFamily="18" charset="0"/>
                <a:ea typeface="楷体" panose="02010609060101010101" pitchFamily="49" charset="-122"/>
              </a:rPr>
              <a:t>、扫描点数为</a:t>
            </a:r>
            <a:r>
              <a:rPr lang="en-US" altLang="zh-CN" sz="2400" b="1" dirty="0">
                <a:latin typeface="Times New Roman" panose="02020603050405020304" pitchFamily="18" charset="0"/>
                <a:ea typeface="楷体" panose="02010609060101010101" pitchFamily="49" charset="-122"/>
              </a:rPr>
              <a:t>4</a:t>
            </a:r>
            <a:r>
              <a:rPr lang="zh-CN" altLang="en-US" sz="2400" b="1" dirty="0">
                <a:latin typeface="Times New Roman" panose="02020603050405020304" pitchFamily="18" charset="0"/>
                <a:ea typeface="楷体" panose="02010609060101010101" pitchFamily="49" charset="-122"/>
              </a:rPr>
              <a:t>。选择扫描分析类型为瞬态分析，并设置瞬态分析结束时间为</a:t>
            </a:r>
            <a:r>
              <a:rPr lang="en-US" altLang="zh-CN" sz="2400" b="1" dirty="0">
                <a:latin typeface="Times New Roman" panose="02020603050405020304" pitchFamily="18" charset="0"/>
                <a:ea typeface="楷体" panose="02010609060101010101" pitchFamily="49" charset="-122"/>
              </a:rPr>
              <a:t>0.01</a:t>
            </a:r>
            <a:r>
              <a:rPr lang="zh-CN" altLang="en-US" sz="2400" b="1" dirty="0">
                <a:latin typeface="Times New Roman" panose="02020603050405020304" pitchFamily="18" charset="0"/>
                <a:ea typeface="楷体" panose="02010609060101010101" pitchFamily="49" charset="-122"/>
              </a:rPr>
              <a:t>秒。从仿真分析结果可见，</a:t>
            </a:r>
            <a:r>
              <a:rPr lang="en-US" altLang="zh-CN" sz="2400" b="1" dirty="0">
                <a:latin typeface="Times New Roman" panose="02020603050405020304" pitchFamily="18" charset="0"/>
                <a:ea typeface="楷体" panose="02010609060101010101" pitchFamily="49" charset="-122"/>
              </a:rPr>
              <a:t>R1</a:t>
            </a:r>
            <a:r>
              <a:rPr lang="zh-CN" altLang="en-US" sz="2400" b="1" dirty="0">
                <a:latin typeface="Times New Roman" panose="02020603050405020304" pitchFamily="18" charset="0"/>
                <a:ea typeface="楷体" panose="02010609060101010101" pitchFamily="49" charset="-122"/>
              </a:rPr>
              <a:t>在</a:t>
            </a:r>
            <a:r>
              <a:rPr lang="en-US" altLang="zh-CN" sz="2400" b="1" dirty="0">
                <a:latin typeface="Times New Roman" panose="02020603050405020304" pitchFamily="18" charset="0"/>
                <a:ea typeface="楷体" panose="02010609060101010101" pitchFamily="49" charset="-122"/>
              </a:rPr>
              <a:t>1kΩ~20kΩ</a:t>
            </a:r>
            <a:r>
              <a:rPr lang="zh-CN" altLang="en-US" sz="2400" b="1" dirty="0">
                <a:latin typeface="Times New Roman" panose="02020603050405020304" pitchFamily="18" charset="0"/>
                <a:ea typeface="楷体" panose="02010609060101010101" pitchFamily="49" charset="-122"/>
              </a:rPr>
              <a:t>之间变化时，放大器的输出波形由饱和失真到基本不失真。显然，</a:t>
            </a:r>
            <a:r>
              <a:rPr lang="en-US" altLang="zh-CN" sz="2400" b="1" dirty="0">
                <a:latin typeface="Times New Roman" panose="02020603050405020304" pitchFamily="18" charset="0"/>
                <a:ea typeface="楷体" panose="02010609060101010101" pitchFamily="49" charset="-122"/>
              </a:rPr>
              <a:t>R1=20kΩ</a:t>
            </a:r>
            <a:r>
              <a:rPr lang="zh-CN" altLang="en-US" sz="2400" b="1" dirty="0">
                <a:latin typeface="Times New Roman" panose="02020603050405020304" pitchFamily="18" charset="0"/>
                <a:ea typeface="楷体" panose="02010609060101010101" pitchFamily="49" charset="-122"/>
              </a:rPr>
              <a:t>比较合适，此时输出波形基本不失真。</a:t>
            </a:r>
          </a:p>
        </p:txBody>
      </p:sp>
      <p:pic>
        <p:nvPicPr>
          <p:cNvPr id="3482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638" y="2248318"/>
            <a:ext cx="451485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485410"/>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550" y="1981200"/>
            <a:ext cx="4286250"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1"/>
          <p:cNvSpPr>
            <a:spLocks noChangeArrowheads="1"/>
          </p:cNvSpPr>
          <p:nvPr/>
        </p:nvSpPr>
        <p:spPr bwMode="auto">
          <a:xfrm>
            <a:off x="501650" y="5797550"/>
            <a:ext cx="110871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a:latin typeface="微软雅黑" panose="020B0503020204020204" pitchFamily="34" charset="-122"/>
                <a:ea typeface="微软雅黑" panose="020B0503020204020204" pitchFamily="34" charset="-122"/>
              </a:rPr>
              <a:t>本节仍以单级放大器为例说明噪声分析的方法和步骤。</a:t>
            </a:r>
          </a:p>
        </p:txBody>
      </p:sp>
      <p:sp>
        <p:nvSpPr>
          <p:cNvPr id="35846" name="Rectangle 1"/>
          <p:cNvSpPr>
            <a:spLocks noChangeArrowheads="1"/>
          </p:cNvSpPr>
          <p:nvPr/>
        </p:nvSpPr>
        <p:spPr bwMode="auto">
          <a:xfrm>
            <a:off x="787400" y="1509713"/>
            <a:ext cx="6140450"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latin typeface="Times New Roman" panose="02020603050405020304" pitchFamily="18" charset="0"/>
                <a:ea typeface="微软雅黑" panose="020B0503020204020204" pitchFamily="34" charset="-122"/>
              </a:rPr>
              <a:t>     噪声分析主要研究噪声对电路性能的影响。</a:t>
            </a:r>
            <a:r>
              <a:rPr lang="en-US" altLang="zh-CN" sz="2400">
                <a:latin typeface="Times New Roman" panose="02020603050405020304" pitchFamily="18" charset="0"/>
                <a:ea typeface="微软雅黑" panose="020B0503020204020204" pitchFamily="34" charset="-122"/>
              </a:rPr>
              <a:t>Multisim14</a:t>
            </a:r>
            <a:r>
              <a:rPr lang="zh-CN" altLang="en-US" sz="2400">
                <a:latin typeface="Times New Roman" panose="02020603050405020304" pitchFamily="18" charset="0"/>
                <a:ea typeface="微软雅黑" panose="020B0503020204020204" pitchFamily="34" charset="-122"/>
              </a:rPr>
              <a:t>提供了三种噪声模型：热噪声</a:t>
            </a:r>
            <a:r>
              <a:rPr lang="en-US" altLang="zh-CN" sz="2400">
                <a:latin typeface="Times New Roman" panose="02020603050405020304" pitchFamily="18" charset="0"/>
                <a:ea typeface="微软雅黑" panose="020B0503020204020204" pitchFamily="34" charset="-122"/>
              </a:rPr>
              <a:t>(Thermal Noise)</a:t>
            </a:r>
            <a:r>
              <a:rPr lang="zh-CN" altLang="en-US" sz="2400">
                <a:latin typeface="Times New Roman" panose="02020603050405020304" pitchFamily="18" charset="0"/>
                <a:ea typeface="微软雅黑" panose="020B0503020204020204" pitchFamily="34" charset="-122"/>
              </a:rPr>
              <a:t>、散弹噪声</a:t>
            </a:r>
            <a:r>
              <a:rPr lang="en-US" altLang="zh-CN" sz="2400">
                <a:latin typeface="Times New Roman" panose="02020603050405020304" pitchFamily="18" charset="0"/>
                <a:ea typeface="微软雅黑" panose="020B0503020204020204" pitchFamily="34" charset="-122"/>
              </a:rPr>
              <a:t>(Shot Noise)</a:t>
            </a:r>
            <a:r>
              <a:rPr lang="zh-CN" altLang="en-US" sz="2400">
                <a:latin typeface="Times New Roman" panose="02020603050405020304" pitchFamily="18" charset="0"/>
                <a:ea typeface="微软雅黑" panose="020B0503020204020204" pitchFamily="34" charset="-122"/>
              </a:rPr>
              <a:t>和闪烁噪声</a:t>
            </a:r>
            <a:r>
              <a:rPr lang="en-US" altLang="zh-CN" sz="2400">
                <a:latin typeface="Times New Roman" panose="02020603050405020304" pitchFamily="18" charset="0"/>
                <a:ea typeface="微软雅黑" panose="020B0503020204020204" pitchFamily="34" charset="-122"/>
              </a:rPr>
              <a:t>(Flicker Noise)</a:t>
            </a:r>
            <a:r>
              <a:rPr lang="zh-CN" altLang="en-US" sz="2400">
                <a:latin typeface="Times New Roman" panose="02020603050405020304" pitchFamily="18" charset="0"/>
                <a:ea typeface="微软雅黑" panose="020B0503020204020204" pitchFamily="34" charset="-122"/>
              </a:rPr>
              <a:t>。热噪声由温度变化产生；散弹噪声由电流在电路中流动产生，是半导体器件的主要噪声；而晶体管在</a:t>
            </a:r>
            <a:r>
              <a:rPr lang="en-US" altLang="zh-CN" sz="2400">
                <a:latin typeface="Times New Roman" panose="02020603050405020304" pitchFamily="18" charset="0"/>
                <a:ea typeface="微软雅黑" panose="020B0503020204020204" pitchFamily="34" charset="-122"/>
              </a:rPr>
              <a:t>1KHz</a:t>
            </a:r>
            <a:r>
              <a:rPr lang="zh-CN" altLang="en-US" sz="2400">
                <a:latin typeface="Times New Roman" panose="02020603050405020304" pitchFamily="18" charset="0"/>
                <a:ea typeface="微软雅黑" panose="020B0503020204020204" pitchFamily="34" charset="-122"/>
              </a:rPr>
              <a:t>以下常见的噪声是闪烁噪声。噪声分析的结果是噪声谱密度函数，表示指定元件对指定结点的噪声贡献。</a:t>
            </a:r>
          </a:p>
        </p:txBody>
      </p:sp>
      <p:sp>
        <p:nvSpPr>
          <p:cNvPr id="35847" name="文本框 3"/>
          <p:cNvSpPr txBox="1">
            <a:spLocks noChangeArrowheads="1"/>
          </p:cNvSpPr>
          <p:nvPr/>
        </p:nvSpPr>
        <p:spPr bwMode="auto">
          <a:xfrm>
            <a:off x="265281" y="777300"/>
            <a:ext cx="52371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latin typeface="Calibri" panose="020F0502020204030204" pitchFamily="34" charset="0"/>
                <a:ea typeface="+mj-ea"/>
              </a:rPr>
              <a:t>八、</a:t>
            </a:r>
            <a:r>
              <a:rPr kumimoji="1" lang="fr-FR" altLang="en-US" sz="3200" b="1" dirty="0">
                <a:latin typeface="Calibri" panose="020F0502020204030204" pitchFamily="34" charset="0"/>
                <a:ea typeface="+mj-ea"/>
              </a:rPr>
              <a:t> 噪声分析（Noise）</a:t>
            </a:r>
            <a:endParaRPr kumimoji="1" lang="zh-CN" altLang="en-US" sz="3200" b="1" dirty="0">
              <a:latin typeface="Calibri" panose="020F0502020204030204" pitchFamily="34" charset="0"/>
              <a:ea typeface="+mj-ea"/>
            </a:endParaRPr>
          </a:p>
        </p:txBody>
      </p:sp>
    </p:spTree>
    <p:extLst>
      <p:ext uri="{BB962C8B-B14F-4D97-AF65-F5344CB8AC3E}">
        <p14:creationId xmlns:p14="http://schemas.microsoft.com/office/powerpoint/2010/main" val="1603615177"/>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1"/>
          <p:cNvSpPr>
            <a:spLocks noChangeArrowheads="1"/>
          </p:cNvSpPr>
          <p:nvPr/>
        </p:nvSpPr>
        <p:spPr bwMode="auto">
          <a:xfrm>
            <a:off x="966788" y="2073275"/>
            <a:ext cx="332105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zh-CN" altLang="en-US" sz="2400" b="1">
                <a:latin typeface="Times New Roman" panose="02020603050405020304" pitchFamily="18" charset="0"/>
                <a:ea typeface="楷体" panose="02010609060101010101" pitchFamily="49" charset="-122"/>
              </a:rPr>
              <a:t>       通过分析参数</a:t>
            </a:r>
            <a:r>
              <a:rPr lang="en-US" altLang="zh-CN" sz="2400" b="1">
                <a:latin typeface="Times New Roman" panose="02020603050405020304" pitchFamily="18" charset="0"/>
                <a:ea typeface="楷体" panose="02010609060101010101" pitchFamily="49" charset="-122"/>
              </a:rPr>
              <a:t>(Analysis Parameters)</a:t>
            </a:r>
            <a:r>
              <a:rPr lang="zh-CN" altLang="en-US" sz="2400" b="1">
                <a:latin typeface="Times New Roman" panose="02020603050405020304" pitchFamily="18" charset="0"/>
                <a:ea typeface="楷体" panose="02010609060101010101" pitchFamily="49" charset="-122"/>
              </a:rPr>
              <a:t>选项卡，可以选择输入噪声的参考电源</a:t>
            </a:r>
            <a:r>
              <a:rPr lang="en-US" altLang="zh-CN" sz="2400" b="1">
                <a:latin typeface="Times New Roman" panose="02020603050405020304" pitchFamily="18" charset="0"/>
                <a:ea typeface="楷体" panose="02010609060101010101" pitchFamily="49" charset="-122"/>
              </a:rPr>
              <a:t>(</a:t>
            </a:r>
            <a:r>
              <a:rPr lang="en-US" altLang="en-US" sz="2400" b="1">
                <a:latin typeface="Times New Roman" panose="02020603050405020304" pitchFamily="18" charset="0"/>
                <a:ea typeface="楷体" panose="02010609060101010101" pitchFamily="49" charset="-122"/>
              </a:rPr>
              <a:t>本例为信号源V1</a:t>
            </a:r>
            <a:r>
              <a:rPr lang="en-US" altLang="zh-CN" sz="2400" b="1">
                <a:latin typeface="Times New Roman" panose="02020603050405020304" pitchFamily="18" charset="0"/>
                <a:ea typeface="楷体" panose="02010609060101010101" pitchFamily="49" charset="-122"/>
              </a:rPr>
              <a:t>)</a:t>
            </a:r>
            <a:r>
              <a:rPr lang="zh-CN" altLang="en-US" sz="2400" b="1">
                <a:latin typeface="Times New Roman" panose="02020603050405020304" pitchFamily="18" charset="0"/>
                <a:ea typeface="楷体" panose="02010609060101010101" pitchFamily="49" charset="-122"/>
              </a:rPr>
              <a:t>、输出噪声的结点</a:t>
            </a:r>
            <a:r>
              <a:rPr lang="en-US" altLang="zh-CN" sz="2400" b="1">
                <a:latin typeface="Times New Roman" panose="02020603050405020304" pitchFamily="18" charset="0"/>
                <a:ea typeface="楷体" panose="02010609060101010101" pitchFamily="49" charset="-122"/>
              </a:rPr>
              <a:t>(</a:t>
            </a:r>
            <a:r>
              <a:rPr lang="en-US" altLang="en-US" sz="2400" b="1">
                <a:latin typeface="Times New Roman" panose="02020603050405020304" pitchFamily="18" charset="0"/>
                <a:ea typeface="楷体" panose="02010609060101010101" pitchFamily="49" charset="-122"/>
              </a:rPr>
              <a:t>本例为4号结点</a:t>
            </a:r>
            <a:r>
              <a:rPr lang="en-US" altLang="zh-CN" sz="2400" b="1">
                <a:latin typeface="Times New Roman" panose="02020603050405020304" pitchFamily="18" charset="0"/>
                <a:ea typeface="楷体" panose="02010609060101010101" pitchFamily="49" charset="-122"/>
              </a:rPr>
              <a:t>)</a:t>
            </a:r>
            <a:r>
              <a:rPr lang="zh-CN" altLang="en-US" sz="2400" b="1">
                <a:latin typeface="Times New Roman" panose="02020603050405020304" pitchFamily="18" charset="0"/>
                <a:ea typeface="楷体" panose="02010609060101010101" pitchFamily="49" charset="-122"/>
              </a:rPr>
              <a:t>和参考结点等。</a:t>
            </a:r>
          </a:p>
        </p:txBody>
      </p:sp>
      <p:sp>
        <p:nvSpPr>
          <p:cNvPr id="36869" name="Rectangle 1"/>
          <p:cNvSpPr>
            <a:spLocks noChangeArrowheads="1"/>
          </p:cNvSpPr>
          <p:nvPr/>
        </p:nvSpPr>
        <p:spPr bwMode="auto">
          <a:xfrm>
            <a:off x="222251" y="791295"/>
            <a:ext cx="110874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en-US" sz="3200" b="1" dirty="0" smtClean="0">
                <a:latin typeface="Calibri" panose="020F0502020204030204" pitchFamily="34" charset="0"/>
                <a:ea typeface="+mj-ea"/>
              </a:rPr>
              <a:t>选择噪声</a:t>
            </a:r>
            <a:r>
              <a:rPr kumimoji="1" lang="en-US" altLang="zh-CN" sz="3200" b="1" dirty="0" smtClean="0">
                <a:latin typeface="Calibri" panose="020F0502020204030204" pitchFamily="34" charset="0"/>
                <a:ea typeface="+mj-ea"/>
              </a:rPr>
              <a:t>分析</a:t>
            </a:r>
            <a:r>
              <a:rPr kumimoji="1" lang="en-US" altLang="en-US" sz="3200" b="1" dirty="0" smtClean="0">
                <a:latin typeface="Calibri" panose="020F0502020204030204" pitchFamily="34" charset="0"/>
                <a:ea typeface="+mj-ea"/>
              </a:rPr>
              <a:t>后</a:t>
            </a:r>
            <a:r>
              <a:rPr kumimoji="1" lang="en-US" altLang="en-US" sz="3200" b="1" dirty="0">
                <a:latin typeface="Calibri" panose="020F0502020204030204" pitchFamily="34" charset="0"/>
                <a:ea typeface="+mj-ea"/>
              </a:rPr>
              <a:t>，</a:t>
            </a:r>
            <a:r>
              <a:rPr kumimoji="1" lang="en-US" altLang="zh-CN" sz="3200" b="1" dirty="0">
                <a:latin typeface="Calibri" panose="020F0502020204030204" pitchFamily="34" charset="0"/>
                <a:ea typeface="+mj-ea"/>
              </a:rPr>
              <a:t>其</a:t>
            </a:r>
            <a:r>
              <a:rPr kumimoji="1" lang="en-US" altLang="en-US" sz="3200" b="1" dirty="0">
                <a:latin typeface="Calibri" panose="020F0502020204030204" pitchFamily="34" charset="0"/>
                <a:ea typeface="+mj-ea"/>
              </a:rPr>
              <a:t>对话框会显示</a:t>
            </a:r>
            <a:r>
              <a:rPr kumimoji="1" lang="en-US" altLang="zh-CN" sz="3200" b="1" dirty="0">
                <a:latin typeface="Calibri" panose="020F0502020204030204" pitchFamily="34" charset="0"/>
                <a:ea typeface="+mj-ea"/>
              </a:rPr>
              <a:t>5</a:t>
            </a:r>
            <a:r>
              <a:rPr kumimoji="1" lang="en-US" altLang="en-US" sz="3200" b="1" dirty="0">
                <a:latin typeface="Calibri" panose="020F0502020204030204" pitchFamily="34" charset="0"/>
                <a:ea typeface="+mj-ea"/>
              </a:rPr>
              <a:t>个分析设置选项卡</a:t>
            </a:r>
            <a:r>
              <a:rPr kumimoji="1" lang="en-US" altLang="zh-CN" sz="3200" b="1" dirty="0">
                <a:latin typeface="Calibri" panose="020F0502020204030204" pitchFamily="34" charset="0"/>
                <a:ea typeface="+mj-ea"/>
              </a:rPr>
              <a:t>：</a:t>
            </a:r>
            <a:endParaRPr kumimoji="1" lang="zh-CN" altLang="en-US" sz="3200" b="1" dirty="0">
              <a:latin typeface="Calibri" panose="020F0502020204030204" pitchFamily="34" charset="0"/>
              <a:ea typeface="+mj-ea"/>
            </a:endParaRPr>
          </a:p>
        </p:txBody>
      </p:sp>
      <p:pic>
        <p:nvPicPr>
          <p:cNvPr id="3687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963" y="2211388"/>
            <a:ext cx="7046912" cy="368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167797"/>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1"/>
          <p:cNvSpPr>
            <a:spLocks noChangeArrowheads="1"/>
          </p:cNvSpPr>
          <p:nvPr/>
        </p:nvSpPr>
        <p:spPr bwMode="auto">
          <a:xfrm>
            <a:off x="0" y="869817"/>
            <a:ext cx="11350625" cy="74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en-US" sz="3200" b="1" dirty="0">
                <a:latin typeface="Calibri" panose="020F0502020204030204" pitchFamily="34" charset="0"/>
                <a:ea typeface="+mj-ea"/>
              </a:rPr>
              <a:t>选择噪声</a:t>
            </a:r>
            <a:r>
              <a:rPr kumimoji="1" lang="en-US" altLang="zh-CN" sz="3200" b="1" dirty="0">
                <a:latin typeface="Calibri" panose="020F0502020204030204" pitchFamily="34" charset="0"/>
                <a:ea typeface="+mj-ea"/>
              </a:rPr>
              <a:t>分析</a:t>
            </a:r>
            <a:r>
              <a:rPr kumimoji="1" lang="en-US" altLang="en-US" sz="3200" b="1" dirty="0">
                <a:latin typeface="Calibri" panose="020F0502020204030204" pitchFamily="34" charset="0"/>
                <a:ea typeface="+mj-ea"/>
              </a:rPr>
              <a:t>后，</a:t>
            </a:r>
            <a:r>
              <a:rPr kumimoji="1" lang="en-US" altLang="zh-CN" sz="3200" b="1" dirty="0">
                <a:latin typeface="Calibri" panose="020F0502020204030204" pitchFamily="34" charset="0"/>
                <a:ea typeface="+mj-ea"/>
              </a:rPr>
              <a:t>其</a:t>
            </a:r>
            <a:r>
              <a:rPr kumimoji="1" lang="en-US" altLang="en-US" sz="3200" b="1" dirty="0">
                <a:latin typeface="Calibri" panose="020F0502020204030204" pitchFamily="34" charset="0"/>
                <a:ea typeface="+mj-ea"/>
              </a:rPr>
              <a:t>对话框会显示</a:t>
            </a:r>
            <a:r>
              <a:rPr kumimoji="1" lang="en-US" altLang="zh-CN" sz="3200" b="1" dirty="0">
                <a:latin typeface="Calibri" panose="020F0502020204030204" pitchFamily="34" charset="0"/>
                <a:ea typeface="+mj-ea"/>
              </a:rPr>
              <a:t>5</a:t>
            </a:r>
            <a:r>
              <a:rPr kumimoji="1" lang="en-US" altLang="en-US" sz="3200" b="1" dirty="0">
                <a:latin typeface="Calibri" panose="020F0502020204030204" pitchFamily="34" charset="0"/>
                <a:ea typeface="+mj-ea"/>
              </a:rPr>
              <a:t>个分析设置选项卡</a:t>
            </a:r>
            <a:r>
              <a:rPr kumimoji="1" lang="en-US" altLang="zh-CN" sz="3200" b="1" dirty="0">
                <a:latin typeface="Calibri" panose="020F0502020204030204" pitchFamily="34" charset="0"/>
                <a:ea typeface="+mj-ea"/>
              </a:rPr>
              <a:t>：</a:t>
            </a:r>
            <a:endParaRPr kumimoji="1" lang="zh-CN" altLang="en-US" sz="3200" b="1" dirty="0">
              <a:latin typeface="Calibri" panose="020F0502020204030204" pitchFamily="34" charset="0"/>
              <a:ea typeface="+mj-ea"/>
            </a:endParaRPr>
          </a:p>
        </p:txBody>
      </p:sp>
      <p:pic>
        <p:nvPicPr>
          <p:cNvPr id="3789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2012950"/>
            <a:ext cx="6208713"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5413" y="2030413"/>
            <a:ext cx="3290887"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1"/>
          <p:cNvSpPr>
            <a:spLocks noChangeArrowheads="1"/>
          </p:cNvSpPr>
          <p:nvPr/>
        </p:nvSpPr>
        <p:spPr bwMode="auto">
          <a:xfrm>
            <a:off x="661988" y="5543550"/>
            <a:ext cx="526732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b="1">
                <a:latin typeface="Times New Roman" panose="02020603050405020304" pitchFamily="18" charset="0"/>
                <a:ea typeface="楷体" panose="02010609060101010101" pitchFamily="49" charset="-122"/>
              </a:rPr>
              <a:t>频率参数</a:t>
            </a:r>
            <a:r>
              <a:rPr lang="en-US" altLang="zh-CN" sz="2400" b="1">
                <a:latin typeface="Times New Roman" panose="02020603050405020304" pitchFamily="18" charset="0"/>
                <a:ea typeface="楷体" panose="02010609060101010101" pitchFamily="49" charset="-122"/>
              </a:rPr>
              <a:t>( Frequency Parameters )</a:t>
            </a:r>
            <a:r>
              <a:rPr lang="zh-CN" altLang="en-US" sz="2400" b="1">
                <a:latin typeface="Times New Roman" panose="02020603050405020304" pitchFamily="18" charset="0"/>
                <a:ea typeface="楷体" panose="02010609060101010101" pitchFamily="49" charset="-122"/>
              </a:rPr>
              <a:t>选项卡设置与交流扫描分析设置一致。</a:t>
            </a:r>
            <a:endParaRPr lang="en-US" altLang="zh-CN" sz="2400" b="1">
              <a:latin typeface="Times New Roman" panose="02020603050405020304" pitchFamily="18" charset="0"/>
              <a:ea typeface="楷体" panose="02010609060101010101" pitchFamily="49" charset="-122"/>
            </a:endParaRPr>
          </a:p>
        </p:txBody>
      </p:sp>
      <p:sp>
        <p:nvSpPr>
          <p:cNvPr id="37897" name="Rectangle 1"/>
          <p:cNvSpPr>
            <a:spLocks noChangeArrowheads="1"/>
          </p:cNvSpPr>
          <p:nvPr/>
        </p:nvSpPr>
        <p:spPr bwMode="auto">
          <a:xfrm>
            <a:off x="6403975" y="5535613"/>
            <a:ext cx="551338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b="1">
                <a:latin typeface="Times New Roman" panose="02020603050405020304" pitchFamily="18" charset="0"/>
                <a:ea typeface="楷体" panose="02010609060101010101" pitchFamily="49" charset="-122"/>
              </a:rPr>
              <a:t>输出</a:t>
            </a:r>
            <a:r>
              <a:rPr lang="en-US" altLang="zh-CN" sz="2400" b="1">
                <a:latin typeface="Times New Roman" panose="02020603050405020304" pitchFamily="18" charset="0"/>
                <a:ea typeface="楷体" panose="02010609060101010101" pitchFamily="49" charset="-122"/>
              </a:rPr>
              <a:t>(Output)</a:t>
            </a:r>
            <a:r>
              <a:rPr lang="zh-CN" altLang="en-US" sz="2400" b="1">
                <a:latin typeface="Times New Roman" panose="02020603050405020304" pitchFamily="18" charset="0"/>
                <a:ea typeface="楷体" panose="02010609060101010101" pitchFamily="49" charset="-122"/>
              </a:rPr>
              <a:t>选项卡可选择提供噪声贡献的元件</a:t>
            </a:r>
            <a:r>
              <a:rPr lang="en-US" altLang="zh-CN" sz="2400" b="1">
                <a:latin typeface="Times New Roman" panose="02020603050405020304" pitchFamily="18" charset="0"/>
                <a:ea typeface="楷体" panose="02010609060101010101" pitchFamily="49" charset="-122"/>
              </a:rPr>
              <a:t>(</a:t>
            </a:r>
            <a:r>
              <a:rPr lang="zh-CN" altLang="en-US" sz="2400" b="1">
                <a:latin typeface="Times New Roman" panose="02020603050405020304" pitchFamily="18" charset="0"/>
                <a:ea typeface="楷体" panose="02010609060101010101" pitchFamily="49" charset="-122"/>
              </a:rPr>
              <a:t>本例为晶体管</a:t>
            </a:r>
            <a:r>
              <a:rPr lang="en-US" altLang="zh-CN" sz="2400" b="1">
                <a:latin typeface="Times New Roman" panose="02020603050405020304" pitchFamily="18" charset="0"/>
                <a:ea typeface="楷体" panose="02010609060101010101" pitchFamily="49" charset="-122"/>
              </a:rPr>
              <a:t>Q1</a:t>
            </a:r>
            <a:r>
              <a:rPr lang="zh-CN" altLang="en-US" sz="2400" b="1">
                <a:latin typeface="Times New Roman" panose="02020603050405020304" pitchFamily="18" charset="0"/>
                <a:ea typeface="楷体" panose="02010609060101010101" pitchFamily="49" charset="-122"/>
              </a:rPr>
              <a:t>和电阻</a:t>
            </a:r>
            <a:r>
              <a:rPr lang="en-US" altLang="zh-CN" sz="2400" b="1">
                <a:latin typeface="Times New Roman" panose="02020603050405020304" pitchFamily="18" charset="0"/>
                <a:ea typeface="楷体" panose="02010609060101010101" pitchFamily="49" charset="-122"/>
              </a:rPr>
              <a:t>R1)</a:t>
            </a:r>
            <a:r>
              <a:rPr lang="zh-CN" altLang="en-US" sz="2400" b="1">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2472740062"/>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13243" y="2370894"/>
            <a:ext cx="4369449" cy="4315836"/>
          </a:xfrm>
          <a:prstGeom prst="rect">
            <a:avLst/>
          </a:prstGeom>
        </p:spPr>
      </p:pic>
      <p:sp>
        <p:nvSpPr>
          <p:cNvPr id="3" name="矩形 8"/>
          <p:cNvSpPr>
            <a:spLocks noChangeArrowheads="1"/>
          </p:cNvSpPr>
          <p:nvPr/>
        </p:nvSpPr>
        <p:spPr bwMode="auto">
          <a:xfrm>
            <a:off x="1928055" y="817420"/>
            <a:ext cx="768797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en-US" sz="2400" dirty="0" smtClean="0"/>
              <a:t>对于已经保存的文件，一种快捷的打开方式是：</a:t>
            </a:r>
            <a:endParaRPr lang="en-US" altLang="zh-CN" sz="2400" dirty="0" smtClean="0"/>
          </a:p>
          <a:p>
            <a:pPr eaLnBrk="1">
              <a:lnSpc>
                <a:spcPct val="150000"/>
              </a:lnSpc>
            </a:pPr>
            <a:r>
              <a:rPr lang="zh-CN" altLang="zh-CN" sz="2400" dirty="0"/>
              <a:t>单击</a:t>
            </a:r>
            <a:r>
              <a:rPr lang="zh-CN" altLang="zh-CN" sz="2400" dirty="0" smtClean="0"/>
              <a:t>“</a:t>
            </a:r>
            <a:r>
              <a:rPr lang="zh-CN" altLang="en-US" sz="2400" dirty="0" smtClean="0"/>
              <a:t>文件</a:t>
            </a:r>
            <a:r>
              <a:rPr lang="zh-CN" altLang="zh-CN" sz="2400" dirty="0" smtClean="0"/>
              <a:t>”</a:t>
            </a:r>
            <a:r>
              <a:rPr lang="zh-CN" altLang="zh-CN" sz="2400" dirty="0"/>
              <a:t>→</a:t>
            </a:r>
            <a:r>
              <a:rPr lang="zh-CN" altLang="zh-CN" sz="2400" dirty="0" smtClean="0"/>
              <a:t>“</a:t>
            </a:r>
            <a:r>
              <a:rPr lang="zh-CN" altLang="en-US" sz="2400" dirty="0" smtClean="0"/>
              <a:t>最近设计</a:t>
            </a:r>
            <a:r>
              <a:rPr lang="zh-CN" altLang="zh-CN" sz="2400" dirty="0" smtClean="0"/>
              <a:t>”→</a:t>
            </a:r>
            <a:r>
              <a:rPr lang="zh-CN" altLang="en-US" sz="2400" dirty="0" smtClean="0"/>
              <a:t>点击需要打开的文件</a:t>
            </a:r>
            <a:r>
              <a:rPr lang="zh-CN" altLang="zh-CN" sz="2400" dirty="0" smtClean="0"/>
              <a:t>。</a:t>
            </a:r>
            <a:endParaRPr lang="zh-CN" altLang="zh-CN" sz="2400" dirty="0"/>
          </a:p>
        </p:txBody>
      </p:sp>
    </p:spTree>
    <p:extLst>
      <p:ext uri="{BB962C8B-B14F-4D97-AF65-F5344CB8AC3E}">
        <p14:creationId xmlns:p14="http://schemas.microsoft.com/office/powerpoint/2010/main" val="29932283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1"/>
          <p:cNvSpPr>
            <a:spLocks noChangeArrowheads="1"/>
          </p:cNvSpPr>
          <p:nvPr/>
        </p:nvSpPr>
        <p:spPr bwMode="auto">
          <a:xfrm>
            <a:off x="174124" y="699209"/>
            <a:ext cx="11350625"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err="1">
                <a:latin typeface="+mj-ea"/>
                <a:ea typeface="+mj-ea"/>
              </a:rPr>
              <a:t>完成分析设置后，点击Run可进行仿真分析，</a:t>
            </a:r>
            <a:r>
              <a:rPr lang="en-US" altLang="zh-CN" sz="2800" b="1" dirty="0" err="1" smtClean="0">
                <a:latin typeface="+mj-ea"/>
                <a:ea typeface="+mj-ea"/>
              </a:rPr>
              <a:t>结果显示在窗口中</a:t>
            </a:r>
            <a:r>
              <a:rPr lang="zh-CN" altLang="en-US" sz="2800" b="1" dirty="0">
                <a:latin typeface="+mj-ea"/>
                <a:ea typeface="+mj-ea"/>
              </a:rPr>
              <a:t>：</a:t>
            </a:r>
          </a:p>
        </p:txBody>
      </p:sp>
      <p:sp>
        <p:nvSpPr>
          <p:cNvPr id="38917" name="Rectangle 1"/>
          <p:cNvSpPr>
            <a:spLocks noChangeArrowheads="1"/>
          </p:cNvSpPr>
          <p:nvPr/>
        </p:nvSpPr>
        <p:spPr bwMode="auto">
          <a:xfrm>
            <a:off x="1149351" y="2038360"/>
            <a:ext cx="306972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latin typeface="Times New Roman" panose="02020603050405020304" pitchFamily="18" charset="0"/>
                <a:ea typeface="楷体" panose="02010609060101010101" pitchFamily="49" charset="-122"/>
              </a:rPr>
              <a:t>    分析结果为谱密度曲线。其中，上面的曲线是</a:t>
            </a:r>
            <a:r>
              <a:rPr lang="en-US" altLang="zh-CN" sz="2400" b="1" dirty="0">
                <a:latin typeface="Times New Roman" panose="02020603050405020304" pitchFamily="18" charset="0"/>
                <a:ea typeface="楷体" panose="02010609060101010101" pitchFamily="49" charset="-122"/>
              </a:rPr>
              <a:t>R1</a:t>
            </a:r>
            <a:r>
              <a:rPr lang="zh-CN" altLang="en-US" sz="2400" b="1" dirty="0">
                <a:latin typeface="Times New Roman" panose="02020603050405020304" pitchFamily="18" charset="0"/>
                <a:ea typeface="楷体" panose="02010609060101010101" pitchFamily="49" charset="-122"/>
              </a:rPr>
              <a:t>对输出结点噪声贡献的谱密度曲线，下面的曲线是</a:t>
            </a:r>
            <a:r>
              <a:rPr lang="en-US" altLang="zh-CN" sz="2400" b="1" dirty="0">
                <a:latin typeface="Times New Roman" panose="02020603050405020304" pitchFamily="18" charset="0"/>
                <a:ea typeface="楷体" panose="02010609060101010101" pitchFamily="49" charset="-122"/>
              </a:rPr>
              <a:t>Q1</a:t>
            </a:r>
            <a:r>
              <a:rPr lang="zh-CN" altLang="en-US" sz="2400" b="1" dirty="0">
                <a:latin typeface="Times New Roman" panose="02020603050405020304" pitchFamily="18" charset="0"/>
                <a:ea typeface="楷体" panose="02010609060101010101" pitchFamily="49" charset="-122"/>
              </a:rPr>
              <a:t>对输出结点噪声贡献的谱密度曲线。</a:t>
            </a:r>
          </a:p>
        </p:txBody>
      </p:sp>
      <p:pic>
        <p:nvPicPr>
          <p:cNvPr id="3891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668" y="1510052"/>
            <a:ext cx="6894081" cy="502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241057"/>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438" y="1771650"/>
            <a:ext cx="4132262"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1"/>
          <p:cNvSpPr>
            <a:spLocks noChangeArrowheads="1"/>
          </p:cNvSpPr>
          <p:nvPr/>
        </p:nvSpPr>
        <p:spPr bwMode="auto">
          <a:xfrm>
            <a:off x="582613" y="5118100"/>
            <a:ext cx="110871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本节仍以单级放大器为例说明傅里叶分析的方法和步骤，与前面仿真电路不同的是将输入信号设置为幅度和初相位相同，频率分别为</a:t>
            </a:r>
            <a:r>
              <a:rPr lang="en-US" altLang="zh-CN" sz="2400" dirty="0">
                <a:latin typeface="微软雅黑" panose="020B0503020204020204" pitchFamily="34" charset="-122"/>
                <a:ea typeface="微软雅黑" panose="020B0503020204020204" pitchFamily="34" charset="-122"/>
              </a:rPr>
              <a:t>10Hz</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50Hz</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100Hz</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150Hz</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200Hz</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250Hz</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个信号源的串联。</a:t>
            </a:r>
          </a:p>
        </p:txBody>
      </p:sp>
      <p:sp>
        <p:nvSpPr>
          <p:cNvPr id="44038" name="Rectangle 1"/>
          <p:cNvSpPr>
            <a:spLocks noChangeArrowheads="1"/>
          </p:cNvSpPr>
          <p:nvPr/>
        </p:nvSpPr>
        <p:spPr bwMode="auto">
          <a:xfrm>
            <a:off x="584200" y="2345577"/>
            <a:ext cx="6335713"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latin typeface="微软雅黑" panose="020B0503020204020204" pitchFamily="34" charset="-122"/>
                <a:ea typeface="微软雅黑" panose="020B0503020204020204" pitchFamily="34" charset="-122"/>
              </a:rPr>
              <a:t>    </a:t>
            </a:r>
            <a:r>
              <a:rPr lang="zh-CN" altLang="en-US" sz="2400" b="1" dirty="0">
                <a:latin typeface="+mn-ea"/>
                <a:ea typeface="+mn-ea"/>
              </a:rPr>
              <a:t>傅里叶分析可将非正弦周期信号分解成直流、基波和各次谐波分量之和，即可将信号从时间域变换到频率域</a:t>
            </a:r>
            <a:r>
              <a:rPr lang="zh-CN" altLang="en-US" sz="2400" b="1" dirty="0" smtClean="0">
                <a:latin typeface="+mn-ea"/>
                <a:ea typeface="+mn-ea"/>
              </a:rPr>
              <a:t>。傅里叶分析</a:t>
            </a:r>
            <a:r>
              <a:rPr lang="zh-CN" altLang="en-US" sz="2400" b="1" dirty="0">
                <a:latin typeface="+mn-ea"/>
                <a:ea typeface="+mn-ea"/>
              </a:rPr>
              <a:t>的结果是幅度频谱和相位频谱。</a:t>
            </a:r>
          </a:p>
        </p:txBody>
      </p:sp>
      <p:sp>
        <p:nvSpPr>
          <p:cNvPr id="44039" name="文本框 3"/>
          <p:cNvSpPr txBox="1">
            <a:spLocks noChangeArrowheads="1"/>
          </p:cNvSpPr>
          <p:nvPr/>
        </p:nvSpPr>
        <p:spPr bwMode="auto">
          <a:xfrm>
            <a:off x="247317" y="887246"/>
            <a:ext cx="58788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latin typeface="Calibri" panose="020F0502020204030204" pitchFamily="34" charset="0"/>
                <a:ea typeface="+mj-ea"/>
              </a:rPr>
              <a:t>九、</a:t>
            </a:r>
            <a:r>
              <a:rPr kumimoji="1" lang="fr-FR" altLang="en-US" sz="3200" b="1" dirty="0">
                <a:latin typeface="Calibri" panose="020F0502020204030204" pitchFamily="34" charset="0"/>
                <a:ea typeface="+mj-ea"/>
              </a:rPr>
              <a:t>  傅里叶分析（Fourier）</a:t>
            </a:r>
            <a:endParaRPr kumimoji="1" lang="zh-CN" altLang="en-US" sz="3200" b="1" dirty="0">
              <a:latin typeface="Calibri" panose="020F0502020204030204" pitchFamily="34" charset="0"/>
              <a:ea typeface="+mj-ea"/>
            </a:endParaRPr>
          </a:p>
        </p:txBody>
      </p:sp>
    </p:spTree>
    <p:extLst>
      <p:ext uri="{BB962C8B-B14F-4D97-AF65-F5344CB8AC3E}">
        <p14:creationId xmlns:p14="http://schemas.microsoft.com/office/powerpoint/2010/main" val="3211317107"/>
      </p:ext>
    </p:extLst>
  </p:cSld>
  <p:clrMapOvr>
    <a:masterClrMapping/>
  </p:clrMapOvr>
  <p:transition spd="med">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1"/>
          <p:cNvSpPr>
            <a:spLocks noChangeArrowheads="1"/>
          </p:cNvSpPr>
          <p:nvPr/>
        </p:nvSpPr>
        <p:spPr bwMode="auto">
          <a:xfrm>
            <a:off x="527050" y="1971675"/>
            <a:ext cx="483552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b="1">
                <a:latin typeface="Times New Roman" panose="02020603050405020304" pitchFamily="18" charset="0"/>
                <a:ea typeface="楷体" panose="02010609060101010101" pitchFamily="49" charset="-122"/>
              </a:rPr>
              <a:t>       通过分析参数</a:t>
            </a:r>
            <a:r>
              <a:rPr lang="en-US" altLang="zh-CN" sz="2400" b="1">
                <a:latin typeface="Times New Roman" panose="02020603050405020304" pitchFamily="18" charset="0"/>
                <a:ea typeface="楷体" panose="02010609060101010101" pitchFamily="49" charset="-122"/>
              </a:rPr>
              <a:t>(Analysis Parameters)</a:t>
            </a:r>
            <a:r>
              <a:rPr lang="zh-CN" altLang="en-US" sz="2400" b="1">
                <a:latin typeface="Times New Roman" panose="02020603050405020304" pitchFamily="18" charset="0"/>
                <a:ea typeface="楷体" panose="02010609060101010101" pitchFamily="49" charset="-122"/>
              </a:rPr>
              <a:t>选项卡，可以设置基波频率、谐波次数等。本例设置基波频率为</a:t>
            </a:r>
            <a:r>
              <a:rPr lang="en-US" altLang="zh-CN" sz="2400" b="1">
                <a:latin typeface="Times New Roman" panose="02020603050405020304" pitchFamily="18" charset="0"/>
                <a:ea typeface="楷体" panose="02010609060101010101" pitchFamily="49" charset="-122"/>
              </a:rPr>
              <a:t>10Hz</a:t>
            </a:r>
            <a:r>
              <a:rPr lang="zh-CN" altLang="en-US" sz="2400" b="1">
                <a:latin typeface="Times New Roman" panose="02020603050405020304" pitchFamily="18" charset="0"/>
                <a:ea typeface="楷体" panose="02010609060101010101" pitchFamily="49" charset="-122"/>
              </a:rPr>
              <a:t>、谐波次数为</a:t>
            </a:r>
            <a:r>
              <a:rPr lang="en-US" altLang="zh-CN" sz="2400" b="1">
                <a:latin typeface="Times New Roman" panose="02020603050405020304" pitchFamily="18" charset="0"/>
                <a:ea typeface="楷体" panose="02010609060101010101" pitchFamily="49" charset="-122"/>
              </a:rPr>
              <a:t>30</a:t>
            </a:r>
            <a:r>
              <a:rPr lang="zh-CN" altLang="en-US" sz="2400" b="1">
                <a:latin typeface="Times New Roman" panose="02020603050405020304" pitchFamily="18" charset="0"/>
                <a:ea typeface="楷体" panose="02010609060101010101" pitchFamily="49" charset="-122"/>
              </a:rPr>
              <a:t>，取样结束时间为</a:t>
            </a:r>
            <a:r>
              <a:rPr lang="en-US" altLang="zh-CN" sz="2400" b="1">
                <a:latin typeface="Times New Roman" panose="02020603050405020304" pitchFamily="18" charset="0"/>
                <a:ea typeface="楷体" panose="02010609060101010101" pitchFamily="49" charset="-122"/>
              </a:rPr>
              <a:t>0.01</a:t>
            </a:r>
            <a:r>
              <a:rPr lang="zh-CN" altLang="en-US" sz="2400" b="1">
                <a:latin typeface="Times New Roman" panose="02020603050405020304" pitchFamily="18" charset="0"/>
                <a:ea typeface="楷体" panose="02010609060101010101" pitchFamily="49" charset="-122"/>
              </a:rPr>
              <a:t>秒。</a:t>
            </a:r>
          </a:p>
          <a:p>
            <a:pPr eaLnBrk="1" hangingPunct="1">
              <a:lnSpc>
                <a:spcPct val="130000"/>
              </a:lnSpc>
            </a:pPr>
            <a:r>
              <a:rPr lang="zh-CN" altLang="en-US" sz="2400" b="1">
                <a:latin typeface="Times New Roman" panose="02020603050405020304" pitchFamily="18" charset="0"/>
                <a:ea typeface="楷体" panose="02010609060101010101" pitchFamily="49" charset="-122"/>
              </a:rPr>
              <a:t>     输出</a:t>
            </a:r>
            <a:r>
              <a:rPr lang="en-US" altLang="zh-CN" sz="2400" b="1">
                <a:latin typeface="Times New Roman" panose="02020603050405020304" pitchFamily="18" charset="0"/>
                <a:ea typeface="楷体" panose="02010609060101010101" pitchFamily="49" charset="-122"/>
              </a:rPr>
              <a:t>(Output)</a:t>
            </a:r>
            <a:r>
              <a:rPr lang="zh-CN" altLang="en-US" sz="2400" b="1">
                <a:latin typeface="Times New Roman" panose="02020603050405020304" pitchFamily="18" charset="0"/>
                <a:ea typeface="楷体" panose="02010609060101010101" pitchFamily="49" charset="-122"/>
              </a:rPr>
              <a:t>选项卡设置同直流工作点分析， 本例选择为</a:t>
            </a:r>
            <a:r>
              <a:rPr lang="en-US" altLang="zh-CN" sz="2400" b="1">
                <a:latin typeface="Times New Roman" panose="02020603050405020304" pitchFamily="18" charset="0"/>
                <a:ea typeface="楷体" panose="02010609060101010101" pitchFamily="49" charset="-122"/>
              </a:rPr>
              <a:t>5</a:t>
            </a:r>
            <a:r>
              <a:rPr lang="zh-CN" altLang="en-US" sz="2400" b="1">
                <a:latin typeface="Times New Roman" panose="02020603050405020304" pitchFamily="18" charset="0"/>
                <a:ea typeface="楷体" panose="02010609060101010101" pitchFamily="49" charset="-122"/>
              </a:rPr>
              <a:t>号结点（输入结点）和</a:t>
            </a:r>
            <a:r>
              <a:rPr lang="en-US" altLang="zh-CN" sz="2400" b="1">
                <a:latin typeface="Times New Roman" panose="02020603050405020304" pitchFamily="18" charset="0"/>
                <a:ea typeface="楷体" panose="02010609060101010101" pitchFamily="49" charset="-122"/>
              </a:rPr>
              <a:t>4</a:t>
            </a:r>
            <a:r>
              <a:rPr lang="zh-CN" altLang="en-US" sz="2400" b="1">
                <a:latin typeface="Times New Roman" panose="02020603050405020304" pitchFamily="18" charset="0"/>
                <a:ea typeface="楷体" panose="02010609060101010101" pitchFamily="49" charset="-122"/>
              </a:rPr>
              <a:t>号结点（输出结点）。其余选项卡采用默认设置。</a:t>
            </a:r>
          </a:p>
        </p:txBody>
      </p:sp>
      <p:sp>
        <p:nvSpPr>
          <p:cNvPr id="45061" name="Rectangle 1"/>
          <p:cNvSpPr>
            <a:spLocks noChangeArrowheads="1"/>
          </p:cNvSpPr>
          <p:nvPr/>
        </p:nvSpPr>
        <p:spPr bwMode="auto">
          <a:xfrm>
            <a:off x="263274" y="883627"/>
            <a:ext cx="11350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800" b="1" dirty="0">
                <a:latin typeface="+mj-ea"/>
                <a:ea typeface="+mj-ea"/>
              </a:rPr>
              <a:t>选择傅里叶</a:t>
            </a:r>
            <a:r>
              <a:rPr lang="en-US" altLang="zh-CN" sz="2800" b="1" dirty="0">
                <a:latin typeface="+mj-ea"/>
                <a:ea typeface="+mj-ea"/>
              </a:rPr>
              <a:t>分析</a:t>
            </a:r>
            <a:r>
              <a:rPr lang="en-US" altLang="en-US" sz="2800" b="1" dirty="0">
                <a:latin typeface="+mj-ea"/>
                <a:ea typeface="+mj-ea"/>
              </a:rPr>
              <a:t>后</a:t>
            </a:r>
            <a:r>
              <a:rPr lang="en-US" altLang="en-US" sz="2800" b="1" dirty="0">
                <a:latin typeface="+mj-ea"/>
                <a:ea typeface="+mj-ea"/>
              </a:rPr>
              <a:t>，</a:t>
            </a:r>
            <a:r>
              <a:rPr lang="en-US" altLang="zh-CN" sz="2800" b="1" dirty="0">
                <a:latin typeface="+mj-ea"/>
                <a:ea typeface="+mj-ea"/>
              </a:rPr>
              <a:t>其</a:t>
            </a:r>
            <a:r>
              <a:rPr lang="en-US" altLang="en-US" sz="2800" b="1" dirty="0">
                <a:latin typeface="+mj-ea"/>
                <a:ea typeface="+mj-ea"/>
              </a:rPr>
              <a:t>对话框会显示</a:t>
            </a:r>
            <a:r>
              <a:rPr lang="en-US" altLang="zh-CN" sz="2800" b="1" dirty="0">
                <a:latin typeface="+mj-ea"/>
                <a:ea typeface="+mj-ea"/>
              </a:rPr>
              <a:t>4</a:t>
            </a:r>
            <a:r>
              <a:rPr lang="en-US" altLang="en-US" sz="2800" b="1" dirty="0">
                <a:latin typeface="+mj-ea"/>
                <a:ea typeface="+mj-ea"/>
              </a:rPr>
              <a:t>个分析设置选项卡</a:t>
            </a:r>
            <a:r>
              <a:rPr lang="en-US" altLang="zh-CN" sz="2800" b="1" dirty="0">
                <a:latin typeface="+mj-ea"/>
                <a:ea typeface="+mj-ea"/>
              </a:rPr>
              <a:t>：</a:t>
            </a:r>
            <a:endParaRPr lang="zh-CN" altLang="en-US" sz="2800" b="1" dirty="0">
              <a:latin typeface="+mj-ea"/>
              <a:ea typeface="+mj-ea"/>
            </a:endParaRPr>
          </a:p>
        </p:txBody>
      </p:sp>
      <p:pic>
        <p:nvPicPr>
          <p:cNvPr id="45063" name="Picture 9"/>
          <p:cNvPicPr>
            <a:picLocks noChangeAspect="1" noChangeArrowheads="1"/>
          </p:cNvPicPr>
          <p:nvPr/>
        </p:nvPicPr>
        <p:blipFill>
          <a:blip r:embed="rId2">
            <a:extLst>
              <a:ext uri="{28A0092B-C50C-407E-A947-70E740481C1C}">
                <a14:useLocalDpi xmlns:a14="http://schemas.microsoft.com/office/drawing/2010/main" val="0"/>
              </a:ext>
            </a:extLst>
          </a:blip>
          <a:srcRect l="262" t="659"/>
          <a:stretch>
            <a:fillRect/>
          </a:stretch>
        </p:blipFill>
        <p:spPr bwMode="auto">
          <a:xfrm>
            <a:off x="5505450" y="2417763"/>
            <a:ext cx="6364288"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3801742"/>
      </p:ext>
    </p:extLst>
  </p:cSld>
  <p:clrMapOvr>
    <a:masterClrMapping/>
  </p:clrMapOvr>
  <p:transition spd="med">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1"/>
          <p:cNvSpPr>
            <a:spLocks noChangeArrowheads="1"/>
          </p:cNvSpPr>
          <p:nvPr/>
        </p:nvSpPr>
        <p:spPr bwMode="auto">
          <a:xfrm>
            <a:off x="423863" y="4930775"/>
            <a:ext cx="114046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b="1">
                <a:latin typeface="Times New Roman" panose="02020603050405020304" pitchFamily="18" charset="0"/>
                <a:ea typeface="楷体" panose="02010609060101010101" pitchFamily="49" charset="-122"/>
              </a:rPr>
              <a:t>    仿真结果是</a:t>
            </a:r>
            <a:r>
              <a:rPr lang="en-US" altLang="zh-CN" sz="2400" b="1">
                <a:latin typeface="Times New Roman" panose="02020603050405020304" pitchFamily="18" charset="0"/>
                <a:ea typeface="楷体" panose="02010609060101010101" pitchFamily="49" charset="-122"/>
              </a:rPr>
              <a:t>5</a:t>
            </a:r>
            <a:r>
              <a:rPr lang="zh-CN" altLang="en-US" sz="2400" b="1">
                <a:latin typeface="Times New Roman" panose="02020603050405020304" pitchFamily="18" charset="0"/>
                <a:ea typeface="楷体" panose="02010609060101010101" pitchFamily="49" charset="-122"/>
              </a:rPr>
              <a:t>号和</a:t>
            </a:r>
            <a:r>
              <a:rPr lang="en-US" altLang="zh-CN" sz="2400" b="1">
                <a:latin typeface="Times New Roman" panose="02020603050405020304" pitchFamily="18" charset="0"/>
                <a:ea typeface="楷体" panose="02010609060101010101" pitchFamily="49" charset="-122"/>
              </a:rPr>
              <a:t>4</a:t>
            </a:r>
            <a:r>
              <a:rPr lang="zh-CN" altLang="en-US" sz="2400" b="1">
                <a:latin typeface="Times New Roman" panose="02020603050405020304" pitchFamily="18" charset="0"/>
                <a:ea typeface="楷体" panose="02010609060101010101" pitchFamily="49" charset="-122"/>
              </a:rPr>
              <a:t>号结点的幅度频谱图。其中，</a:t>
            </a:r>
            <a:r>
              <a:rPr lang="en-US" altLang="zh-CN" sz="2400" b="1">
                <a:latin typeface="Times New Roman" panose="02020603050405020304" pitchFamily="18" charset="0"/>
                <a:ea typeface="楷体" panose="02010609060101010101" pitchFamily="49" charset="-122"/>
              </a:rPr>
              <a:t>5</a:t>
            </a:r>
            <a:r>
              <a:rPr lang="zh-CN" altLang="en-US" sz="2400" b="1">
                <a:latin typeface="Times New Roman" panose="02020603050405020304" pitchFamily="18" charset="0"/>
                <a:ea typeface="楷体" panose="02010609060101010101" pitchFamily="49" charset="-122"/>
              </a:rPr>
              <a:t>号结点的幅度频谱图表明</a:t>
            </a:r>
            <a:r>
              <a:rPr lang="en-US" altLang="zh-CN" sz="2400" b="1">
                <a:latin typeface="Times New Roman" panose="02020603050405020304" pitchFamily="18" charset="0"/>
                <a:ea typeface="楷体" panose="02010609060101010101" pitchFamily="49" charset="-122"/>
              </a:rPr>
              <a:t>6</a:t>
            </a:r>
            <a:r>
              <a:rPr lang="zh-CN" altLang="en-US" sz="2400" b="1">
                <a:latin typeface="Times New Roman" panose="02020603050405020304" pitchFamily="18" charset="0"/>
                <a:ea typeface="楷体" panose="02010609060101010101" pitchFamily="49" charset="-122"/>
              </a:rPr>
              <a:t>个输入信号具有相同的幅度，而</a:t>
            </a:r>
            <a:r>
              <a:rPr lang="en-US" altLang="zh-CN" sz="2400" b="1">
                <a:latin typeface="Times New Roman" panose="02020603050405020304" pitchFamily="18" charset="0"/>
                <a:ea typeface="楷体" panose="02010609060101010101" pitchFamily="49" charset="-122"/>
              </a:rPr>
              <a:t>4</a:t>
            </a:r>
            <a:r>
              <a:rPr lang="zh-CN" altLang="en-US" sz="2400" b="1">
                <a:latin typeface="Times New Roman" panose="02020603050405020304" pitchFamily="18" charset="0"/>
                <a:ea typeface="楷体" panose="02010609060101010101" pitchFamily="49" charset="-122"/>
              </a:rPr>
              <a:t>号结点的幅度频谱图表明</a:t>
            </a:r>
            <a:r>
              <a:rPr lang="en-US" altLang="zh-CN" sz="2400" b="1">
                <a:latin typeface="Times New Roman" panose="02020603050405020304" pitchFamily="18" charset="0"/>
                <a:ea typeface="楷体" panose="02010609060101010101" pitchFamily="49" charset="-122"/>
              </a:rPr>
              <a:t>6</a:t>
            </a:r>
            <a:r>
              <a:rPr lang="zh-CN" altLang="en-US" sz="2400" b="1">
                <a:latin typeface="Times New Roman" panose="02020603050405020304" pitchFamily="18" charset="0"/>
                <a:ea typeface="楷体" panose="02010609060101010101" pitchFamily="49" charset="-122"/>
              </a:rPr>
              <a:t>个输入信号经过放大器后，低频信号幅度衰减多、高频信号幅度衰减少。由此可见耦合电容的高通特性。</a:t>
            </a:r>
          </a:p>
        </p:txBody>
      </p:sp>
      <p:pic>
        <p:nvPicPr>
          <p:cNvPr id="4608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40" y="1437189"/>
            <a:ext cx="4659373" cy="350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163" y="1437189"/>
            <a:ext cx="4727401" cy="347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
          <p:cNvSpPr>
            <a:spLocks noChangeArrowheads="1"/>
          </p:cNvSpPr>
          <p:nvPr/>
        </p:nvSpPr>
        <p:spPr bwMode="auto">
          <a:xfrm>
            <a:off x="0" y="778376"/>
            <a:ext cx="113506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err="1">
                <a:latin typeface="微软雅黑" panose="020B0503020204020204" pitchFamily="34" charset="-122"/>
                <a:ea typeface="微软雅黑" panose="020B0503020204020204" pitchFamily="34" charset="-122"/>
              </a:rPr>
              <a:t>完成分析设置后，点击Run可进行仿真分析，结果显示在Grapher</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View窗口中</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23055910"/>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13" y="1773238"/>
            <a:ext cx="4641850"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1"/>
          <p:cNvSpPr>
            <a:spLocks noChangeArrowheads="1"/>
          </p:cNvSpPr>
          <p:nvPr/>
        </p:nvSpPr>
        <p:spPr bwMode="auto">
          <a:xfrm>
            <a:off x="501650" y="5797550"/>
            <a:ext cx="110871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a:latin typeface="微软雅黑" panose="020B0503020204020204" pitchFamily="34" charset="-122"/>
                <a:ea typeface="微软雅黑" panose="020B0503020204020204" pitchFamily="34" charset="-122"/>
              </a:rPr>
              <a:t>本节仍以单级放大器为例说明失真分析的方法和步骤。</a:t>
            </a:r>
          </a:p>
        </p:txBody>
      </p:sp>
      <p:sp>
        <p:nvSpPr>
          <p:cNvPr id="50182" name="Rectangle 1"/>
          <p:cNvSpPr>
            <a:spLocks noChangeArrowheads="1"/>
          </p:cNvSpPr>
          <p:nvPr/>
        </p:nvSpPr>
        <p:spPr bwMode="auto">
          <a:xfrm>
            <a:off x="573088" y="1416050"/>
            <a:ext cx="5937250"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latin typeface="微软雅黑" panose="020B0503020204020204" pitchFamily="34" charset="-122"/>
                <a:ea typeface="微软雅黑" panose="020B0503020204020204" pitchFamily="34" charset="-122"/>
              </a:rPr>
              <a:t>    失真分析能给出电路因非线性而产生的谐波失真和互调失真，对瞬态分析波形中不易观察的微小失真比较有效。当电路中只有一个频率为</a:t>
            </a:r>
            <a:r>
              <a:rPr lang="en-US" altLang="zh-CN" sz="2400">
                <a:latin typeface="微软雅黑" panose="020B0503020204020204" pitchFamily="34" charset="-122"/>
                <a:ea typeface="微软雅黑" panose="020B0503020204020204" pitchFamily="34" charset="-122"/>
              </a:rPr>
              <a:t>F1</a:t>
            </a:r>
            <a:r>
              <a:rPr lang="zh-CN" altLang="en-US" sz="2400">
                <a:latin typeface="微软雅黑" panose="020B0503020204020204" pitchFamily="34" charset="-122"/>
                <a:ea typeface="微软雅黑" panose="020B0503020204020204" pitchFamily="34" charset="-122"/>
              </a:rPr>
              <a:t>的信号源时，失真分析的结果是电路中指定结点的二次和三次谐波响应；而当电路中有两个频率分别为</a:t>
            </a:r>
            <a:r>
              <a:rPr lang="en-US" altLang="zh-CN" sz="2400">
                <a:latin typeface="微软雅黑" panose="020B0503020204020204" pitchFamily="34" charset="-122"/>
                <a:ea typeface="微软雅黑" panose="020B0503020204020204" pitchFamily="34" charset="-122"/>
              </a:rPr>
              <a:t>F1</a:t>
            </a:r>
            <a:r>
              <a:rPr lang="zh-CN" altLang="en-US" sz="2400">
                <a:latin typeface="微软雅黑" panose="020B0503020204020204" pitchFamily="34" charset="-122"/>
                <a:ea typeface="微软雅黑" panose="020B0503020204020204" pitchFamily="34" charset="-122"/>
              </a:rPr>
              <a:t>和</a:t>
            </a:r>
            <a:r>
              <a:rPr lang="en-US" altLang="zh-CN" sz="2400">
                <a:latin typeface="微软雅黑" panose="020B0503020204020204" pitchFamily="34" charset="-122"/>
                <a:ea typeface="微软雅黑" panose="020B0503020204020204" pitchFamily="34" charset="-122"/>
              </a:rPr>
              <a:t>F2</a:t>
            </a:r>
            <a:r>
              <a:rPr lang="zh-CN" altLang="en-US" sz="2400">
                <a:latin typeface="微软雅黑" panose="020B0503020204020204" pitchFamily="34" charset="-122"/>
                <a:ea typeface="微软雅黑" panose="020B0503020204020204" pitchFamily="34" charset="-122"/>
              </a:rPr>
              <a:t>的信号源时（假设</a:t>
            </a:r>
            <a:r>
              <a:rPr lang="en-US" altLang="zh-CN" sz="2400">
                <a:latin typeface="微软雅黑" panose="020B0503020204020204" pitchFamily="34" charset="-122"/>
                <a:ea typeface="微软雅黑" panose="020B0503020204020204" pitchFamily="34" charset="-122"/>
              </a:rPr>
              <a:t>F1&gt;F2</a:t>
            </a:r>
            <a:r>
              <a:rPr lang="zh-CN" altLang="en-US" sz="2400">
                <a:latin typeface="微软雅黑" panose="020B0503020204020204" pitchFamily="34" charset="-122"/>
                <a:ea typeface="微软雅黑" panose="020B0503020204020204" pitchFamily="34" charset="-122"/>
              </a:rPr>
              <a:t>），失真分析的结果是频率（</a:t>
            </a:r>
            <a:r>
              <a:rPr lang="en-US" altLang="zh-CN" sz="2400">
                <a:latin typeface="微软雅黑" panose="020B0503020204020204" pitchFamily="34" charset="-122"/>
                <a:ea typeface="微软雅黑" panose="020B0503020204020204" pitchFamily="34" charset="-122"/>
              </a:rPr>
              <a:t>F1+F2</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F1-F2</a:t>
            </a:r>
            <a:r>
              <a:rPr lang="zh-CN" altLang="en-US" sz="2400">
                <a:latin typeface="微软雅黑" panose="020B0503020204020204" pitchFamily="34" charset="-122"/>
                <a:ea typeface="微软雅黑" panose="020B0503020204020204" pitchFamily="34" charset="-122"/>
              </a:rPr>
              <a:t>）和（</a:t>
            </a:r>
            <a:r>
              <a:rPr lang="en-US" altLang="zh-CN" sz="2400">
                <a:latin typeface="微软雅黑" panose="020B0503020204020204" pitchFamily="34" charset="-122"/>
                <a:ea typeface="微软雅黑" panose="020B0503020204020204" pitchFamily="34" charset="-122"/>
              </a:rPr>
              <a:t>2F1-F2</a:t>
            </a:r>
            <a:r>
              <a:rPr lang="zh-CN" altLang="en-US" sz="2400">
                <a:latin typeface="微软雅黑" panose="020B0503020204020204" pitchFamily="34" charset="-122"/>
                <a:ea typeface="微软雅黑" panose="020B0503020204020204" pitchFamily="34" charset="-122"/>
              </a:rPr>
              <a:t>）相对</a:t>
            </a:r>
            <a:r>
              <a:rPr lang="en-US" altLang="zh-CN" sz="2400">
                <a:latin typeface="微软雅黑" panose="020B0503020204020204" pitchFamily="34" charset="-122"/>
                <a:ea typeface="微软雅黑" panose="020B0503020204020204" pitchFamily="34" charset="-122"/>
              </a:rPr>
              <a:t>F1</a:t>
            </a:r>
            <a:r>
              <a:rPr lang="zh-CN" altLang="en-US" sz="2400">
                <a:latin typeface="微软雅黑" panose="020B0503020204020204" pitchFamily="34" charset="-122"/>
                <a:ea typeface="微软雅黑" panose="020B0503020204020204" pitchFamily="34" charset="-122"/>
              </a:rPr>
              <a:t>的互调失真。</a:t>
            </a:r>
          </a:p>
        </p:txBody>
      </p:sp>
      <p:sp>
        <p:nvSpPr>
          <p:cNvPr id="50183" name="文本框 3"/>
          <p:cNvSpPr txBox="1">
            <a:spLocks noChangeArrowheads="1"/>
          </p:cNvSpPr>
          <p:nvPr/>
        </p:nvSpPr>
        <p:spPr bwMode="auto">
          <a:xfrm>
            <a:off x="136943" y="711995"/>
            <a:ext cx="69215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smtClean="0">
                <a:latin typeface="Calibri" panose="020F0502020204030204" pitchFamily="34" charset="0"/>
                <a:ea typeface="+mj-ea"/>
              </a:rPr>
              <a:t>十、</a:t>
            </a:r>
            <a:r>
              <a:rPr kumimoji="1" lang="fr-FR" altLang="en-US" sz="3200" b="1" dirty="0" smtClean="0">
                <a:latin typeface="Calibri" panose="020F0502020204030204" pitchFamily="34" charset="0"/>
                <a:ea typeface="+mj-ea"/>
              </a:rPr>
              <a:t>  </a:t>
            </a:r>
            <a:r>
              <a:rPr kumimoji="1" lang="fr-FR" altLang="en-US" sz="3200" b="1" dirty="0">
                <a:latin typeface="Calibri" panose="020F0502020204030204" pitchFamily="34" charset="0"/>
                <a:ea typeface="+mj-ea"/>
              </a:rPr>
              <a:t>失真分析（Distortion）</a:t>
            </a:r>
            <a:endParaRPr kumimoji="1" lang="zh-CN" altLang="en-US" sz="3200" b="1" dirty="0">
              <a:latin typeface="Calibri" panose="020F0502020204030204" pitchFamily="34" charset="0"/>
              <a:ea typeface="+mj-ea"/>
            </a:endParaRPr>
          </a:p>
        </p:txBody>
      </p:sp>
    </p:spTree>
    <p:extLst>
      <p:ext uri="{BB962C8B-B14F-4D97-AF65-F5344CB8AC3E}">
        <p14:creationId xmlns:p14="http://schemas.microsoft.com/office/powerpoint/2010/main" val="2060305506"/>
      </p:ext>
    </p:extLst>
  </p:cSld>
  <p:clrMapOvr>
    <a:masterClrMapping/>
  </p:clrMapOvr>
  <p:transition spd="med">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
          <p:cNvSpPr>
            <a:spLocks noChangeArrowheads="1"/>
          </p:cNvSpPr>
          <p:nvPr/>
        </p:nvSpPr>
        <p:spPr bwMode="auto">
          <a:xfrm>
            <a:off x="569913" y="1878013"/>
            <a:ext cx="4657725"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b="1">
                <a:latin typeface="Times New Roman" panose="02020603050405020304" pitchFamily="18" charset="0"/>
                <a:ea typeface="楷体" panose="02010609060101010101" pitchFamily="49" charset="-122"/>
              </a:rPr>
              <a:t>       通过分析参数</a:t>
            </a:r>
            <a:r>
              <a:rPr lang="en-US" altLang="zh-CN" sz="2400" b="1">
                <a:latin typeface="Times New Roman" panose="02020603050405020304" pitchFamily="18" charset="0"/>
                <a:ea typeface="楷体" panose="02010609060101010101" pitchFamily="49" charset="-122"/>
              </a:rPr>
              <a:t>(Analysis Parameters)</a:t>
            </a:r>
            <a:r>
              <a:rPr lang="zh-CN" altLang="en-US" sz="2400" b="1">
                <a:latin typeface="Times New Roman" panose="02020603050405020304" pitchFamily="18" charset="0"/>
                <a:ea typeface="楷体" panose="02010609060101010101" pitchFamily="49" charset="-122"/>
              </a:rPr>
              <a:t>选项卡，可以设置扫描起始频率和结束频率等。本例由于只有一个交流源，所以不选择</a:t>
            </a:r>
            <a:r>
              <a:rPr lang="en-US" altLang="zh-CN" sz="2400" b="1">
                <a:latin typeface="Times New Roman" panose="02020603050405020304" pitchFamily="18" charset="0"/>
                <a:ea typeface="楷体" panose="02010609060101010101" pitchFamily="49" charset="-122"/>
              </a:rPr>
              <a:t>F1/F2</a:t>
            </a:r>
            <a:r>
              <a:rPr lang="zh-CN" altLang="en-US" sz="2400" b="1">
                <a:latin typeface="Times New Roman" panose="02020603050405020304" pitchFamily="18" charset="0"/>
                <a:ea typeface="楷体" panose="02010609060101010101" pitchFamily="49" charset="-122"/>
              </a:rPr>
              <a:t>项</a:t>
            </a:r>
            <a:r>
              <a:rPr lang="en-US" altLang="zh-CN" sz="2400" b="1">
                <a:latin typeface="Times New Roman" panose="02020603050405020304" pitchFamily="18" charset="0"/>
                <a:ea typeface="楷体" panose="02010609060101010101" pitchFamily="49" charset="-122"/>
              </a:rPr>
              <a:t>(</a:t>
            </a:r>
            <a:r>
              <a:rPr lang="zh-CN" altLang="en-US" sz="2400" b="1">
                <a:latin typeface="Times New Roman" panose="02020603050405020304" pitchFamily="18" charset="0"/>
                <a:ea typeface="楷体" panose="02010609060101010101" pitchFamily="49" charset="-122"/>
              </a:rPr>
              <a:t>互调失真</a:t>
            </a:r>
            <a:r>
              <a:rPr lang="en-US" altLang="zh-CN" sz="2400" b="1">
                <a:latin typeface="Times New Roman" panose="02020603050405020304" pitchFamily="18" charset="0"/>
                <a:ea typeface="楷体" panose="02010609060101010101" pitchFamily="49" charset="-122"/>
              </a:rPr>
              <a:t>)</a:t>
            </a:r>
            <a:r>
              <a:rPr lang="zh-CN" altLang="en-US" sz="2400" b="1">
                <a:latin typeface="Times New Roman" panose="02020603050405020304" pitchFamily="18" charset="0"/>
                <a:ea typeface="楷体" panose="02010609060101010101" pitchFamily="49" charset="-122"/>
              </a:rPr>
              <a:t>，其余参数设置全部采用默认值。</a:t>
            </a:r>
          </a:p>
          <a:p>
            <a:pPr eaLnBrk="1" hangingPunct="1">
              <a:lnSpc>
                <a:spcPct val="130000"/>
              </a:lnSpc>
            </a:pPr>
            <a:r>
              <a:rPr lang="zh-CN" altLang="en-US" sz="2400" b="1">
                <a:latin typeface="Times New Roman" panose="02020603050405020304" pitchFamily="18" charset="0"/>
                <a:ea typeface="楷体" panose="02010609060101010101" pitchFamily="49" charset="-122"/>
              </a:rPr>
              <a:t>     输出</a:t>
            </a:r>
            <a:r>
              <a:rPr lang="en-US" altLang="zh-CN" sz="2400" b="1">
                <a:latin typeface="Times New Roman" panose="02020603050405020304" pitchFamily="18" charset="0"/>
                <a:ea typeface="楷体" panose="02010609060101010101" pitchFamily="49" charset="-122"/>
              </a:rPr>
              <a:t>(Output)</a:t>
            </a:r>
            <a:r>
              <a:rPr lang="zh-CN" altLang="en-US" sz="2400" b="1">
                <a:latin typeface="Times New Roman" panose="02020603050405020304" pitchFamily="18" charset="0"/>
                <a:ea typeface="楷体" panose="02010609060101010101" pitchFamily="49" charset="-122"/>
              </a:rPr>
              <a:t>选项卡设置同直流工作点分析， 本例选择</a:t>
            </a:r>
            <a:r>
              <a:rPr lang="en-US" altLang="zh-CN" sz="2400" b="1">
                <a:latin typeface="Times New Roman" panose="02020603050405020304" pitchFamily="18" charset="0"/>
                <a:ea typeface="楷体" panose="02010609060101010101" pitchFamily="49" charset="-122"/>
              </a:rPr>
              <a:t>4</a:t>
            </a:r>
            <a:r>
              <a:rPr lang="zh-CN" altLang="en-US" sz="2400" b="1">
                <a:latin typeface="Times New Roman" panose="02020603050405020304" pitchFamily="18" charset="0"/>
                <a:ea typeface="楷体" panose="02010609060101010101" pitchFamily="49" charset="-122"/>
              </a:rPr>
              <a:t>号结点。其余选项卡采用默认设置。</a:t>
            </a:r>
          </a:p>
        </p:txBody>
      </p:sp>
      <p:sp>
        <p:nvSpPr>
          <p:cNvPr id="51205" name="Rectangle 1"/>
          <p:cNvSpPr>
            <a:spLocks noChangeArrowheads="1"/>
          </p:cNvSpPr>
          <p:nvPr/>
        </p:nvSpPr>
        <p:spPr bwMode="auto">
          <a:xfrm>
            <a:off x="288756" y="802227"/>
            <a:ext cx="1044341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en-US" sz="2800" b="1" dirty="0" smtClean="0">
                <a:latin typeface="+mj-ea"/>
                <a:ea typeface="+mj-ea"/>
              </a:rPr>
              <a:t>选择失真</a:t>
            </a:r>
            <a:r>
              <a:rPr lang="en-US" altLang="zh-CN" sz="2800" b="1" dirty="0" smtClean="0">
                <a:latin typeface="+mj-ea"/>
                <a:ea typeface="+mj-ea"/>
              </a:rPr>
              <a:t>分析</a:t>
            </a:r>
            <a:r>
              <a:rPr lang="en-US" altLang="en-US" sz="2800" b="1" dirty="0" smtClean="0">
                <a:latin typeface="+mj-ea"/>
                <a:ea typeface="+mj-ea"/>
              </a:rPr>
              <a:t>后</a:t>
            </a:r>
            <a:r>
              <a:rPr lang="en-US" altLang="en-US" sz="2800" b="1" dirty="0">
                <a:latin typeface="+mj-ea"/>
                <a:ea typeface="+mj-ea"/>
              </a:rPr>
              <a:t>，</a:t>
            </a:r>
            <a:r>
              <a:rPr lang="en-US" altLang="zh-CN" sz="2800" b="1" dirty="0">
                <a:latin typeface="+mj-ea"/>
                <a:ea typeface="+mj-ea"/>
              </a:rPr>
              <a:t>其</a:t>
            </a:r>
            <a:r>
              <a:rPr lang="en-US" altLang="en-US" sz="2800" b="1" dirty="0">
                <a:latin typeface="+mj-ea"/>
                <a:ea typeface="+mj-ea"/>
              </a:rPr>
              <a:t>对话框会显示</a:t>
            </a:r>
            <a:r>
              <a:rPr lang="en-US" altLang="zh-CN" sz="2800" b="1" dirty="0">
                <a:latin typeface="+mj-ea"/>
                <a:ea typeface="+mj-ea"/>
              </a:rPr>
              <a:t>4</a:t>
            </a:r>
            <a:r>
              <a:rPr lang="en-US" altLang="en-US" sz="2800" b="1" dirty="0">
                <a:latin typeface="+mj-ea"/>
                <a:ea typeface="+mj-ea"/>
              </a:rPr>
              <a:t>个分析设置选项卡</a:t>
            </a:r>
            <a:r>
              <a:rPr lang="en-US" altLang="zh-CN" sz="2800" b="1" dirty="0">
                <a:latin typeface="+mj-ea"/>
                <a:ea typeface="+mj-ea"/>
              </a:rPr>
              <a:t>：</a:t>
            </a:r>
            <a:endParaRPr lang="zh-CN" altLang="en-US" sz="2800" b="1" dirty="0">
              <a:latin typeface="+mj-ea"/>
              <a:ea typeface="+mj-ea"/>
            </a:endParaRPr>
          </a:p>
        </p:txBody>
      </p:sp>
      <p:pic>
        <p:nvPicPr>
          <p:cNvPr id="5120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113" y="2427288"/>
            <a:ext cx="64087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186134"/>
      </p:ext>
    </p:extLst>
  </p:cSld>
  <p:clrMapOvr>
    <a:masterClrMapping/>
  </p:clrMapOvr>
  <p:transition spd="med">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1"/>
          <p:cNvSpPr>
            <a:spLocks noChangeArrowheads="1"/>
          </p:cNvSpPr>
          <p:nvPr/>
        </p:nvSpPr>
        <p:spPr bwMode="auto">
          <a:xfrm>
            <a:off x="208547" y="753286"/>
            <a:ext cx="11350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err="1">
                <a:latin typeface="+mj-ea"/>
                <a:ea typeface="+mj-ea"/>
              </a:rPr>
              <a:t>完成分析设置后，点击Run可进行仿真分析，</a:t>
            </a:r>
            <a:r>
              <a:rPr lang="en-US" altLang="zh-CN" sz="2800" b="1" dirty="0" err="1">
                <a:latin typeface="+mj-ea"/>
                <a:ea typeface="+mj-ea"/>
              </a:rPr>
              <a:t>结果显示在窗口中</a:t>
            </a:r>
            <a:r>
              <a:rPr lang="zh-CN" altLang="en-US" sz="2800" b="1" dirty="0">
                <a:latin typeface="+mj-ea"/>
                <a:ea typeface="+mj-ea"/>
              </a:rPr>
              <a:t>：</a:t>
            </a:r>
          </a:p>
        </p:txBody>
      </p:sp>
      <p:sp>
        <p:nvSpPr>
          <p:cNvPr id="52229" name="Rectangle 1"/>
          <p:cNvSpPr>
            <a:spLocks noChangeArrowheads="1"/>
          </p:cNvSpPr>
          <p:nvPr/>
        </p:nvSpPr>
        <p:spPr bwMode="auto">
          <a:xfrm>
            <a:off x="538916" y="2083858"/>
            <a:ext cx="395287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latin typeface="Times New Roman" panose="02020603050405020304" pitchFamily="18" charset="0"/>
                <a:ea typeface="楷体" panose="02010609060101010101" pitchFamily="49" charset="-122"/>
              </a:rPr>
              <a:t>    仿真分析结果为电路中</a:t>
            </a:r>
            <a:r>
              <a:rPr lang="en-US" altLang="zh-CN" sz="2400" b="1" dirty="0">
                <a:latin typeface="Times New Roman" panose="02020603050405020304" pitchFamily="18" charset="0"/>
                <a:ea typeface="楷体" panose="02010609060101010101" pitchFamily="49" charset="-122"/>
              </a:rPr>
              <a:t>4</a:t>
            </a:r>
            <a:r>
              <a:rPr lang="zh-CN" altLang="en-US" sz="2400" b="1" dirty="0">
                <a:latin typeface="Times New Roman" panose="02020603050405020304" pitchFamily="18" charset="0"/>
                <a:ea typeface="楷体" panose="02010609060101010101" pitchFamily="49" charset="-122"/>
              </a:rPr>
              <a:t>号结点的谐波响应。</a:t>
            </a:r>
            <a:r>
              <a:rPr lang="en-US" altLang="zh-CN" sz="2400" b="1" dirty="0">
                <a:latin typeface="Times New Roman" panose="02020603050405020304" pitchFamily="18" charset="0"/>
                <a:ea typeface="楷体" panose="02010609060101010101" pitchFamily="49" charset="-122"/>
              </a:rPr>
              <a:t>其中，上、下两条曲线分别是4号结点上三次谐波的幅频响应和相频响应曲线。</a:t>
            </a:r>
            <a:endParaRPr lang="zh-CN" altLang="en-US" sz="2400" b="1" dirty="0">
              <a:latin typeface="Times New Roman" panose="02020603050405020304" pitchFamily="18" charset="0"/>
              <a:ea typeface="楷体" panose="02010609060101010101" pitchFamily="49" charset="-122"/>
            </a:endParaRPr>
          </a:p>
        </p:txBody>
      </p:sp>
      <p:pic>
        <p:nvPicPr>
          <p:cNvPr id="5223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970" y="1952549"/>
            <a:ext cx="5740483" cy="427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6827737"/>
      </p:ext>
    </p:extLst>
  </p:cSld>
  <p:clrMapOvr>
    <a:masterClrMapping/>
  </p:clrMapOvr>
  <p:transition spd="med">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5903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3529020" y="0"/>
            <a:ext cx="7021474" cy="646331"/>
          </a:xfrm>
          <a:prstGeom prst="rect">
            <a:avLst/>
          </a:prstGeom>
          <a:noFill/>
          <a:ln>
            <a:noFill/>
          </a:ln>
        </p:spPr>
        <p:txBody>
          <a:bodyPr wrap="none">
            <a:spAutoFit/>
          </a:bodyPr>
          <a:lstStyle/>
          <a:p>
            <a:pPr fontAlgn="auto">
              <a:spcBef>
                <a:spcPts val="0"/>
              </a:spcBef>
              <a:spcAft>
                <a:spcPts val="0"/>
              </a:spcAft>
              <a:defRPr/>
            </a:pPr>
            <a:r>
              <a:rPr kumimoji="1" lang="zh-CN" altLang="en-US" sz="3600" b="1" dirty="0" smtClean="0">
                <a:solidFill>
                  <a:schemeClr val="accent1">
                    <a:lumMod val="75000"/>
                  </a:schemeClr>
                </a:solidFill>
                <a:latin typeface="+mn-lt"/>
              </a:rPr>
              <a:t>第三章  </a:t>
            </a:r>
            <a:r>
              <a:rPr kumimoji="1" lang="en-US" altLang="zh-CN" sz="3600" b="1" dirty="0" smtClean="0">
                <a:solidFill>
                  <a:schemeClr val="accent1">
                    <a:lumMod val="75000"/>
                  </a:schemeClr>
                </a:solidFill>
                <a:latin typeface="+mn-lt"/>
              </a:rPr>
              <a:t>NI Multisim14  </a:t>
            </a:r>
            <a:r>
              <a:rPr kumimoji="1" lang="zh-CN" altLang="en-US" sz="3600" b="1" dirty="0" smtClean="0">
                <a:solidFill>
                  <a:schemeClr val="accent1">
                    <a:lumMod val="75000"/>
                  </a:schemeClr>
                </a:solidFill>
                <a:latin typeface="+mn-lt"/>
              </a:rPr>
              <a:t>常用工具栏</a:t>
            </a:r>
            <a:endParaRPr kumimoji="1" lang="zh-CN" altLang="en-US" sz="3600" b="1" dirty="0">
              <a:solidFill>
                <a:schemeClr val="accent1">
                  <a:lumMod val="75000"/>
                </a:schemeClr>
              </a:solidFill>
              <a:latin typeface="+mn-lt"/>
            </a:endParaRPr>
          </a:p>
        </p:txBody>
      </p:sp>
      <p:sp>
        <p:nvSpPr>
          <p:cNvPr id="3" name="矩形 2"/>
          <p:cNvSpPr/>
          <p:nvPr/>
        </p:nvSpPr>
        <p:spPr>
          <a:xfrm>
            <a:off x="253764" y="921980"/>
            <a:ext cx="3275256"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3.1 </a:t>
            </a:r>
            <a:r>
              <a:rPr lang="zh-CN" altLang="en-US" sz="3200" b="1" dirty="0">
                <a:solidFill>
                  <a:schemeClr val="accent5">
                    <a:lumMod val="50000"/>
                  </a:schemeClr>
                </a:solidFill>
                <a:latin typeface="+mn-lt"/>
                <a:ea typeface="+mn-ea"/>
              </a:rPr>
              <a:t>元器件工具栏</a:t>
            </a:r>
            <a:endParaRPr lang="zh-CN" altLang="zh-CN" sz="3200" b="1" dirty="0">
              <a:solidFill>
                <a:schemeClr val="accent5">
                  <a:lumMod val="50000"/>
                </a:schemeClr>
              </a:solidFill>
              <a:latin typeface="+mn-lt"/>
              <a:ea typeface="+mn-ea"/>
            </a:endParaRPr>
          </a:p>
        </p:txBody>
      </p:sp>
      <p:sp>
        <p:nvSpPr>
          <p:cNvPr id="4" name="矩形 10"/>
          <p:cNvSpPr>
            <a:spLocks noChangeArrowheads="1"/>
          </p:cNvSpPr>
          <p:nvPr/>
        </p:nvSpPr>
        <p:spPr bwMode="auto">
          <a:xfrm>
            <a:off x="1038793" y="2642828"/>
            <a:ext cx="1079298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smtClean="0"/>
              <a:t> </a:t>
            </a:r>
            <a:r>
              <a:rPr lang="en-US" altLang="zh-CN" sz="2400" dirty="0"/>
              <a:t>Multisim</a:t>
            </a:r>
            <a:r>
              <a:rPr lang="zh-CN" altLang="en-US" sz="2400" dirty="0" smtClean="0"/>
              <a:t>元器件共有</a:t>
            </a:r>
            <a:r>
              <a:rPr lang="en-US" altLang="zh-CN" sz="2400" dirty="0" smtClean="0"/>
              <a:t>18</a:t>
            </a:r>
            <a:r>
              <a:rPr lang="zh-CN" altLang="en-US" sz="2400" dirty="0" smtClean="0"/>
              <a:t>个分类库：</a:t>
            </a:r>
            <a:endParaRPr lang="en-US" altLang="zh-CN" sz="2400" dirty="0" smtClean="0"/>
          </a:p>
          <a:p>
            <a:pPr eaLnBrk="1">
              <a:lnSpc>
                <a:spcPct val="150000"/>
              </a:lnSpc>
            </a:pPr>
            <a:r>
              <a:rPr lang="en-US" altLang="zh-CN" sz="2400" dirty="0" smtClean="0"/>
              <a:t>         </a:t>
            </a:r>
            <a:r>
              <a:rPr lang="zh-CN" altLang="en-US" sz="2400" dirty="0" smtClean="0"/>
              <a:t>包括电源库、基本元器件库、二极管库、晶体管元器件库、模拟元器件库、</a:t>
            </a:r>
            <a:r>
              <a:rPr lang="en-US" altLang="zh-CN" sz="2400" dirty="0" smtClean="0"/>
              <a:t>TTL</a:t>
            </a:r>
            <a:r>
              <a:rPr lang="zh-CN" altLang="en-US" sz="2400" dirty="0" smtClean="0"/>
              <a:t>元器件库、</a:t>
            </a:r>
            <a:r>
              <a:rPr lang="en-US" altLang="zh-CN" sz="2400" dirty="0" smtClean="0"/>
              <a:t>CMOS</a:t>
            </a:r>
            <a:r>
              <a:rPr lang="zh-CN" altLang="en-US" sz="2400" dirty="0" smtClean="0"/>
              <a:t>元器件库、集成数字芯片库、数模混合元器件库、指示元器件库、功率元器件库、混合项元器件库、高级外设元器件库、射频元器件库、机电类元器件库、</a:t>
            </a:r>
            <a:r>
              <a:rPr lang="en-US" altLang="zh-CN" sz="2400" dirty="0" smtClean="0"/>
              <a:t>NI</a:t>
            </a:r>
            <a:r>
              <a:rPr lang="zh-CN" altLang="en-US" sz="2400" dirty="0" smtClean="0"/>
              <a:t>元器件库、接口元器件库、微处理器元器件库</a:t>
            </a:r>
            <a:r>
              <a:rPr lang="zh-CN" altLang="en-US" sz="2400" b="1" dirty="0" smtClean="0"/>
              <a:t>。</a:t>
            </a:r>
            <a:endParaRPr lang="en-US" altLang="zh-CN" sz="2400" b="1" dirty="0" smtClean="0"/>
          </a:p>
          <a:p>
            <a:pPr eaLnBrk="1">
              <a:lnSpc>
                <a:spcPct val="150000"/>
              </a:lnSpc>
            </a:pPr>
            <a:r>
              <a:rPr lang="en-US" altLang="zh-CN" sz="2400" b="1" dirty="0"/>
              <a:t> </a:t>
            </a:r>
            <a:r>
              <a:rPr lang="en-US" altLang="zh-CN" sz="2400" b="1" dirty="0" smtClean="0"/>
              <a:t>       </a:t>
            </a:r>
            <a:r>
              <a:rPr lang="zh-CN" altLang="en-US" sz="2400" b="1" dirty="0" smtClean="0"/>
              <a:t>特别提醒，当你知道某一元器件的名字时（例如</a:t>
            </a:r>
            <a:r>
              <a:rPr lang="en-US" altLang="zh-CN" sz="2400" b="1" dirty="0" smtClean="0"/>
              <a:t>74LS00</a:t>
            </a:r>
            <a:r>
              <a:rPr lang="zh-CN" altLang="en-US" sz="2400" b="1" dirty="0" smtClean="0"/>
              <a:t>），器件选择的组选择“所有组”，可以搜索器件名称。</a:t>
            </a:r>
            <a:endParaRPr lang="zh-CN" altLang="zh-CN" sz="2400" dirty="0"/>
          </a:p>
        </p:txBody>
      </p:sp>
      <p:pic>
        <p:nvPicPr>
          <p:cNvPr id="5" name="图片 4"/>
          <p:cNvPicPr>
            <a:picLocks noChangeAspect="1"/>
          </p:cNvPicPr>
          <p:nvPr/>
        </p:nvPicPr>
        <p:blipFill>
          <a:blip r:embed="rId2"/>
          <a:stretch>
            <a:fillRect/>
          </a:stretch>
        </p:blipFill>
        <p:spPr>
          <a:xfrm>
            <a:off x="1038793" y="1782404"/>
            <a:ext cx="9945824" cy="700069"/>
          </a:xfrm>
          <a:prstGeom prst="rect">
            <a:avLst/>
          </a:prstGeom>
        </p:spPr>
      </p:pic>
    </p:spTree>
    <p:extLst>
      <p:ext uri="{BB962C8B-B14F-4D97-AF65-F5344CB8AC3E}">
        <p14:creationId xmlns:p14="http://schemas.microsoft.com/office/powerpoint/2010/main" val="18969764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1"/>
          <p:cNvSpPr>
            <a:spLocks noChangeArrowheads="1"/>
          </p:cNvSpPr>
          <p:nvPr/>
        </p:nvSpPr>
        <p:spPr bwMode="auto">
          <a:xfrm>
            <a:off x="-85725" y="856095"/>
            <a:ext cx="55451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latin typeface="微软雅黑" panose="020B0503020204020204" pitchFamily="34" charset="-122"/>
                <a:ea typeface="微软雅黑" panose="020B0503020204020204" pitchFamily="34" charset="-122"/>
              </a:rPr>
              <a:t>   1.  </a:t>
            </a:r>
            <a:r>
              <a:rPr lang="zh-CN" altLang="zh-CN" sz="2400" dirty="0">
                <a:latin typeface="微软雅黑" panose="020B0503020204020204" pitchFamily="34" charset="-122"/>
                <a:ea typeface="微软雅黑" panose="020B0503020204020204" pitchFamily="34" charset="-122"/>
              </a:rPr>
              <a:t>电源（</a:t>
            </a:r>
            <a:r>
              <a:rPr lang="en-US" altLang="zh-CN" sz="2400" dirty="0">
                <a:latin typeface="微软雅黑" panose="020B0503020204020204" pitchFamily="34" charset="-122"/>
                <a:ea typeface="微软雅黑" panose="020B0503020204020204" pitchFamily="34" charset="-122"/>
              </a:rPr>
              <a:t>Source</a:t>
            </a:r>
            <a:r>
              <a:rPr lang="zh-CN" altLang="zh-CN" sz="2400" dirty="0">
                <a:latin typeface="微软雅黑" panose="020B0503020204020204" pitchFamily="34" charset="-122"/>
                <a:ea typeface="微软雅黑" panose="020B0503020204020204" pitchFamily="34" charset="-122"/>
              </a:rPr>
              <a:t>）库</a:t>
            </a:r>
            <a:endParaRPr lang="en-US" altLang="zh-CN" sz="2400" dirty="0">
              <a:latin typeface="微软雅黑" panose="020B0503020204020204" pitchFamily="34" charset="-122"/>
              <a:ea typeface="微软雅黑" panose="020B0503020204020204" pitchFamily="34" charset="-122"/>
            </a:endParaRPr>
          </a:p>
        </p:txBody>
      </p:sp>
      <p:sp>
        <p:nvSpPr>
          <p:cNvPr id="31751" name="Rectangle 1"/>
          <p:cNvSpPr>
            <a:spLocks noChangeArrowheads="1"/>
          </p:cNvSpPr>
          <p:nvPr/>
        </p:nvSpPr>
        <p:spPr bwMode="auto">
          <a:xfrm>
            <a:off x="735879" y="1503795"/>
            <a:ext cx="296328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dirty="0"/>
              <a:t>    在电源库中包含了电路必需的各种形式的电源、信号源以及接地符号，一个待仿真的电路必须含有接地端，否则仿真时会报错。所有电源类型如图所示。</a:t>
            </a:r>
          </a:p>
        </p:txBody>
      </p:sp>
      <p:pic>
        <p:nvPicPr>
          <p:cNvPr id="31752" name="Picture 2" descr="3-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685" y="1756786"/>
            <a:ext cx="6898841" cy="362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298801"/>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矩形 6"/>
          <p:cNvSpPr>
            <a:spLocks noChangeArrowheads="1"/>
          </p:cNvSpPr>
          <p:nvPr/>
        </p:nvSpPr>
        <p:spPr bwMode="auto">
          <a:xfrm>
            <a:off x="175202" y="1383291"/>
            <a:ext cx="1201679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2</a:t>
            </a:r>
            <a:r>
              <a:rPr lang="zh-CN" altLang="zh-CN" sz="2400" dirty="0"/>
              <a:t>）更改电路名称</a:t>
            </a:r>
          </a:p>
          <a:p>
            <a:pPr eaLnBrk="1">
              <a:lnSpc>
                <a:spcPct val="150000"/>
              </a:lnSpc>
            </a:pPr>
            <a:r>
              <a:rPr lang="en-US" altLang="zh-CN" sz="2400" dirty="0"/>
              <a:t>    </a:t>
            </a:r>
            <a:r>
              <a:rPr lang="zh-CN" altLang="zh-CN" sz="2400" dirty="0" smtClean="0"/>
              <a:t>在</a:t>
            </a:r>
            <a:r>
              <a:rPr lang="zh-CN" altLang="zh-CN" sz="2400" dirty="0"/>
              <a:t>菜单栏中选择“</a:t>
            </a:r>
            <a:r>
              <a:rPr lang="en-AU" altLang="zh-CN" sz="2400" dirty="0"/>
              <a:t>File</a:t>
            </a:r>
            <a:r>
              <a:rPr lang="zh-CN" altLang="zh-CN" sz="2400" dirty="0"/>
              <a:t>”→“</a:t>
            </a:r>
            <a:r>
              <a:rPr lang="en-AU" altLang="zh-CN" sz="2400" dirty="0"/>
              <a:t>Save As</a:t>
            </a:r>
            <a:r>
              <a:rPr lang="zh-CN" altLang="zh-CN" sz="2400" dirty="0"/>
              <a:t>”命令，系统弹出标准的</a:t>
            </a:r>
            <a:r>
              <a:rPr lang="en-AU" altLang="zh-CN" sz="2400" dirty="0"/>
              <a:t>Windows </a:t>
            </a:r>
            <a:r>
              <a:rPr lang="zh-CN" altLang="zh-CN" sz="2400" dirty="0"/>
              <a:t>存储对话框，</a:t>
            </a:r>
            <a:r>
              <a:rPr lang="zh-CN" altLang="en-US" sz="2400" dirty="0"/>
              <a:t>修改</a:t>
            </a:r>
            <a:r>
              <a:rPr lang="zh-CN" altLang="zh-CN" sz="2400" dirty="0"/>
              <a:t>文件名称由“</a:t>
            </a:r>
            <a:r>
              <a:rPr lang="en-AU" altLang="zh-CN" sz="2400" dirty="0"/>
              <a:t>Design1</a:t>
            </a:r>
            <a:r>
              <a:rPr lang="zh-CN" altLang="zh-CN" sz="2400" dirty="0"/>
              <a:t>”改为“实验电路</a:t>
            </a:r>
            <a:r>
              <a:rPr lang="en-AU" altLang="zh-CN" sz="2400" dirty="0"/>
              <a:t>.ms14</a:t>
            </a:r>
            <a:r>
              <a:rPr lang="zh-CN" altLang="zh-CN" sz="2400" dirty="0"/>
              <a:t>”，然后单击“</a:t>
            </a:r>
            <a:r>
              <a:rPr lang="en-AU" altLang="zh-CN" sz="2400" dirty="0"/>
              <a:t>Save</a:t>
            </a:r>
            <a:r>
              <a:rPr lang="zh-CN" altLang="zh-CN" sz="2400" dirty="0" smtClean="0"/>
              <a:t>”按钮</a:t>
            </a:r>
            <a:r>
              <a:rPr lang="zh-CN" altLang="zh-CN" sz="2400" dirty="0"/>
              <a:t>。</a:t>
            </a:r>
          </a:p>
        </p:txBody>
      </p:sp>
      <p:sp>
        <p:nvSpPr>
          <p:cNvPr id="11271" name="矩形 9"/>
          <p:cNvSpPr>
            <a:spLocks noChangeArrowheads="1"/>
          </p:cNvSpPr>
          <p:nvPr/>
        </p:nvSpPr>
        <p:spPr bwMode="auto">
          <a:xfrm>
            <a:off x="286038" y="921328"/>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．创建原理图</a:t>
            </a:r>
          </a:p>
        </p:txBody>
      </p:sp>
      <p:sp>
        <p:nvSpPr>
          <p:cNvPr id="7" name="矩形 6"/>
          <p:cNvSpPr/>
          <p:nvPr/>
        </p:nvSpPr>
        <p:spPr>
          <a:xfrm>
            <a:off x="3902074" y="0"/>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8" name="矩形 6"/>
          <p:cNvSpPr>
            <a:spLocks noChangeArrowheads="1"/>
          </p:cNvSpPr>
          <p:nvPr/>
        </p:nvSpPr>
        <p:spPr bwMode="auto">
          <a:xfrm>
            <a:off x="392761" y="4021420"/>
            <a:ext cx="5340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zh-CN" altLang="zh-CN" sz="2400" dirty="0" smtClean="0"/>
              <a:t>（</a:t>
            </a:r>
            <a:r>
              <a:rPr lang="en-AU" altLang="zh-CN" sz="2400" dirty="0"/>
              <a:t>1</a:t>
            </a:r>
            <a:r>
              <a:rPr lang="zh-CN" altLang="zh-CN" sz="2400" dirty="0"/>
              <a:t>）打开“实验电路</a:t>
            </a:r>
            <a:r>
              <a:rPr lang="en-AU" altLang="zh-CN" sz="2400" dirty="0"/>
              <a:t>.ms14</a:t>
            </a:r>
            <a:r>
              <a:rPr lang="zh-CN" altLang="zh-CN" sz="2400" dirty="0"/>
              <a:t>”文件</a:t>
            </a:r>
            <a:r>
              <a:rPr lang="zh-CN" altLang="en-US" sz="2400" dirty="0"/>
              <a:t>。</a:t>
            </a:r>
            <a:endParaRPr lang="zh-CN" altLang="zh-CN" sz="2400" dirty="0"/>
          </a:p>
        </p:txBody>
      </p:sp>
      <p:sp>
        <p:nvSpPr>
          <p:cNvPr id="10" name="矩形 9"/>
          <p:cNvSpPr>
            <a:spLocks noChangeArrowheads="1"/>
          </p:cNvSpPr>
          <p:nvPr/>
        </p:nvSpPr>
        <p:spPr bwMode="auto">
          <a:xfrm>
            <a:off x="286038" y="3368598"/>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．放置元器件</a:t>
            </a:r>
          </a:p>
        </p:txBody>
      </p:sp>
      <p:pic>
        <p:nvPicPr>
          <p:cNvPr id="11" name="Picture 2" descr="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4904" y="1627908"/>
            <a:ext cx="6577012"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22245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71"/>
                                        </p:tgtEl>
                                        <p:attrNameLst>
                                          <p:attrName>style.visibility</p:attrName>
                                        </p:attrNameLst>
                                      </p:cBhvr>
                                      <p:to>
                                        <p:strVal val="visible"/>
                                      </p:to>
                                    </p:set>
                                    <p:anim calcmode="lin" valueType="num">
                                      <p:cBhvr additive="base">
                                        <p:cTn id="13" dur="500" fill="hold"/>
                                        <p:tgtEl>
                                          <p:spTgt spid="11271"/>
                                        </p:tgtEl>
                                        <p:attrNameLst>
                                          <p:attrName>ppt_x</p:attrName>
                                        </p:attrNameLst>
                                      </p:cBhvr>
                                      <p:tavLst>
                                        <p:tav tm="0">
                                          <p:val>
                                            <p:strVal val="#ppt_x"/>
                                          </p:val>
                                        </p:tav>
                                        <p:tav tm="100000">
                                          <p:val>
                                            <p:strVal val="#ppt_x"/>
                                          </p:val>
                                        </p:tav>
                                      </p:tavLst>
                                    </p:anim>
                                    <p:anim calcmode="lin" valueType="num">
                                      <p:cBhvr additive="base">
                                        <p:cTn id="14"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11271" grpId="0"/>
      <p:bldP spid="7" grpId="0"/>
      <p:bldP spid="8"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1"/>
          <p:cNvSpPr>
            <a:spLocks noChangeArrowheads="1"/>
          </p:cNvSpPr>
          <p:nvPr/>
        </p:nvSpPr>
        <p:spPr bwMode="auto">
          <a:xfrm>
            <a:off x="0" y="995796"/>
            <a:ext cx="4283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基本（</a:t>
            </a:r>
            <a:r>
              <a:rPr lang="en-US" altLang="zh-CN" sz="2400" dirty="0">
                <a:latin typeface="微软雅黑" panose="020B0503020204020204" pitchFamily="34" charset="-122"/>
                <a:ea typeface="微软雅黑" panose="020B0503020204020204" pitchFamily="34" charset="-122"/>
              </a:rPr>
              <a:t>Basic</a:t>
            </a:r>
            <a:r>
              <a:rPr lang="zh-CN" altLang="zh-CN" sz="2400" dirty="0">
                <a:latin typeface="微软雅黑" panose="020B0503020204020204" pitchFamily="34" charset="-122"/>
                <a:ea typeface="微软雅黑" panose="020B0503020204020204" pitchFamily="34" charset="-122"/>
              </a:rPr>
              <a:t>）元器件库</a:t>
            </a:r>
            <a:endParaRPr lang="en-US" altLang="zh-CN" sz="2400" dirty="0">
              <a:latin typeface="微软雅黑" panose="020B0503020204020204" pitchFamily="34" charset="-122"/>
              <a:ea typeface="微软雅黑" panose="020B0503020204020204" pitchFamily="34" charset="-122"/>
            </a:endParaRPr>
          </a:p>
        </p:txBody>
      </p:sp>
      <p:sp>
        <p:nvSpPr>
          <p:cNvPr id="32775" name="Rectangle 1"/>
          <p:cNvSpPr>
            <a:spLocks noChangeArrowheads="1"/>
          </p:cNvSpPr>
          <p:nvPr/>
        </p:nvSpPr>
        <p:spPr bwMode="auto">
          <a:xfrm>
            <a:off x="372340" y="2112818"/>
            <a:ext cx="33035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sz="2400" dirty="0"/>
              <a:t>基本原件库包含实际元器件箱</a:t>
            </a:r>
            <a:r>
              <a:rPr lang="en-US" altLang="zh-CN" sz="2400" dirty="0"/>
              <a:t>17</a:t>
            </a:r>
            <a:r>
              <a:rPr lang="zh-CN" altLang="zh-CN" sz="2400" dirty="0"/>
              <a:t>个，虚拟元器件箱</a:t>
            </a:r>
            <a:r>
              <a:rPr lang="en-US" altLang="zh-CN" sz="2400" dirty="0"/>
              <a:t>3</a:t>
            </a:r>
            <a:r>
              <a:rPr lang="zh-CN" altLang="zh-CN" sz="2400" dirty="0"/>
              <a:t>个</a:t>
            </a:r>
            <a:r>
              <a:rPr lang="zh-CN" altLang="en-US" sz="2400" dirty="0"/>
              <a:t>。</a:t>
            </a:r>
          </a:p>
        </p:txBody>
      </p:sp>
      <p:pic>
        <p:nvPicPr>
          <p:cNvPr id="32776" name="Picture 2" descr="3-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160" y="220394"/>
            <a:ext cx="7162222" cy="663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6124552"/>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1"/>
          <p:cNvSpPr>
            <a:spLocks noChangeArrowheads="1"/>
          </p:cNvSpPr>
          <p:nvPr/>
        </p:nvSpPr>
        <p:spPr bwMode="auto">
          <a:xfrm>
            <a:off x="-140566" y="925368"/>
            <a:ext cx="55451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latin typeface="微软雅黑" panose="020B0503020204020204" pitchFamily="34" charset="-122"/>
                <a:ea typeface="微软雅黑" panose="020B0503020204020204" pitchFamily="34" charset="-122"/>
              </a:rPr>
              <a:t>   2.  </a:t>
            </a:r>
            <a:r>
              <a:rPr lang="zh-CN" altLang="zh-CN" sz="2400" dirty="0">
                <a:latin typeface="微软雅黑" panose="020B0503020204020204" pitchFamily="34" charset="-122"/>
                <a:ea typeface="微软雅黑" panose="020B0503020204020204" pitchFamily="34" charset="-122"/>
              </a:rPr>
              <a:t>基本（</a:t>
            </a:r>
            <a:r>
              <a:rPr lang="en-US" altLang="zh-CN" sz="2400" dirty="0">
                <a:latin typeface="微软雅黑" panose="020B0503020204020204" pitchFamily="34" charset="-122"/>
                <a:ea typeface="微软雅黑" panose="020B0503020204020204" pitchFamily="34" charset="-122"/>
              </a:rPr>
              <a:t>Basic</a:t>
            </a:r>
            <a:r>
              <a:rPr lang="zh-CN" altLang="zh-CN" sz="2400" dirty="0">
                <a:latin typeface="微软雅黑" panose="020B0503020204020204" pitchFamily="34" charset="-122"/>
                <a:ea typeface="微软雅黑" panose="020B0503020204020204" pitchFamily="34" charset="-122"/>
              </a:rPr>
              <a:t>）元器件库</a:t>
            </a:r>
            <a:endParaRPr lang="en-US" altLang="zh-CN" sz="2400" dirty="0">
              <a:latin typeface="微软雅黑" panose="020B0503020204020204" pitchFamily="34" charset="-122"/>
              <a:ea typeface="微软雅黑" panose="020B0503020204020204" pitchFamily="34" charset="-122"/>
            </a:endParaRPr>
          </a:p>
        </p:txBody>
      </p:sp>
      <p:sp>
        <p:nvSpPr>
          <p:cNvPr id="33799" name="Rectangle 1"/>
          <p:cNvSpPr>
            <a:spLocks noChangeArrowheads="1"/>
          </p:cNvSpPr>
          <p:nvPr/>
        </p:nvSpPr>
        <p:spPr bwMode="auto">
          <a:xfrm>
            <a:off x="327025" y="1951904"/>
            <a:ext cx="730683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虚拟元器件箱中的元器件（带绿色衬底）</a:t>
            </a:r>
            <a:r>
              <a:rPr lang="zh-CN" altLang="en-US" sz="2400" dirty="0"/>
              <a:t>可</a:t>
            </a:r>
            <a:r>
              <a:rPr lang="zh-CN" altLang="zh-CN" sz="2400" dirty="0"/>
              <a:t>直接调用，然后再通过其属性对话框设置其参数值。</a:t>
            </a:r>
            <a:r>
              <a:rPr lang="zh-CN" altLang="en-US" sz="2400" dirty="0"/>
              <a:t>而</a:t>
            </a:r>
            <a:r>
              <a:rPr lang="zh-CN" altLang="en-US" sz="2400" b="1" dirty="0"/>
              <a:t>使用实际元器件可以</a:t>
            </a:r>
            <a:r>
              <a:rPr lang="zh-CN" altLang="zh-CN" sz="2400" b="1" dirty="0"/>
              <a:t>使仿真更接近于实际情况</a:t>
            </a:r>
            <a:r>
              <a:rPr lang="zh-CN" altLang="zh-CN" sz="2400" dirty="0"/>
              <a:t>，</a:t>
            </a:r>
            <a:r>
              <a:rPr lang="zh-CN" altLang="en-US" sz="2400" dirty="0"/>
              <a:t>而且</a:t>
            </a:r>
            <a:r>
              <a:rPr lang="zh-CN" altLang="zh-CN" sz="2400" dirty="0"/>
              <a:t>实际的元器件都有元器件封装标准，可将仿真后的电路原理图直接转换成</a:t>
            </a:r>
            <a:r>
              <a:rPr lang="en-US" altLang="zh-CN" sz="2400" dirty="0"/>
              <a:t>PCB</a:t>
            </a:r>
            <a:r>
              <a:rPr lang="zh-CN" altLang="zh-CN" sz="2400" dirty="0"/>
              <a:t>文件。</a:t>
            </a:r>
            <a:r>
              <a:rPr lang="zh-CN" altLang="en-US" sz="2400" b="1" dirty="0"/>
              <a:t>当</a:t>
            </a:r>
            <a:r>
              <a:rPr lang="zh-CN" altLang="zh-CN" sz="2400" b="1" dirty="0"/>
              <a:t>在实际元件库中找不到相应参数的元件时，或者要进行温度扫描或参数扫描等分析时，需要选用虚拟元器件</a:t>
            </a:r>
            <a:r>
              <a:rPr lang="zh-CN" altLang="zh-CN" sz="2400" dirty="0"/>
              <a:t>。</a:t>
            </a:r>
          </a:p>
        </p:txBody>
      </p:sp>
      <p:pic>
        <p:nvPicPr>
          <p:cNvPr id="33800" name="Picture 2" descr="3-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2137" y="1951904"/>
            <a:ext cx="38306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378733"/>
      </p:ext>
    </p:extLst>
  </p:cSld>
  <p:clrMapOvr>
    <a:masterClrMapping/>
  </p:clrMapOvr>
  <p:transition spd="med">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1"/>
          <p:cNvSpPr>
            <a:spLocks noChangeArrowheads="1"/>
          </p:cNvSpPr>
          <p:nvPr/>
        </p:nvSpPr>
        <p:spPr bwMode="auto">
          <a:xfrm>
            <a:off x="-165001" y="864771"/>
            <a:ext cx="3243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smtClean="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二极管（</a:t>
            </a:r>
            <a:r>
              <a:rPr lang="en-US" altLang="zh-CN" sz="2400" dirty="0">
                <a:latin typeface="微软雅黑" panose="020B0503020204020204" pitchFamily="34" charset="-122"/>
                <a:ea typeface="微软雅黑" panose="020B0503020204020204" pitchFamily="34" charset="-122"/>
              </a:rPr>
              <a:t>Diode</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34823" name="Rectangle 1"/>
          <p:cNvSpPr>
            <a:spLocks noChangeArrowheads="1"/>
          </p:cNvSpPr>
          <p:nvPr/>
        </p:nvSpPr>
        <p:spPr bwMode="auto">
          <a:xfrm>
            <a:off x="627497" y="1797948"/>
            <a:ext cx="165850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二极管元器件库中包含</a:t>
            </a:r>
            <a:r>
              <a:rPr lang="en-US" altLang="zh-CN" sz="2400" dirty="0"/>
              <a:t>14</a:t>
            </a:r>
            <a:r>
              <a:rPr lang="zh-CN" altLang="zh-CN" sz="2400" dirty="0"/>
              <a:t>个元器件箱和</a:t>
            </a:r>
            <a:r>
              <a:rPr lang="en-US" altLang="zh-CN" sz="2400" dirty="0"/>
              <a:t>1</a:t>
            </a:r>
            <a:r>
              <a:rPr lang="zh-CN" altLang="zh-CN" sz="2400" dirty="0"/>
              <a:t>个虚拟元器件箱。</a:t>
            </a:r>
          </a:p>
        </p:txBody>
      </p:sp>
      <p:pic>
        <p:nvPicPr>
          <p:cNvPr id="10" name="Picture 2" descr="3-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920" y="892249"/>
            <a:ext cx="4881937" cy="552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3078499" y="892249"/>
            <a:ext cx="3158705" cy="5521515"/>
          </a:xfrm>
          <a:prstGeom prst="rect">
            <a:avLst/>
          </a:prstGeom>
        </p:spPr>
      </p:pic>
    </p:spTree>
    <p:extLst>
      <p:ext uri="{BB962C8B-B14F-4D97-AF65-F5344CB8AC3E}">
        <p14:creationId xmlns:p14="http://schemas.microsoft.com/office/powerpoint/2010/main" val="169154376"/>
      </p:ext>
    </p:extLst>
  </p:cSld>
  <p:clrMapOvr>
    <a:masterClrMapping/>
  </p:clrMapOvr>
  <p:transition spd="med">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1"/>
          <p:cNvSpPr>
            <a:spLocks noChangeArrowheads="1"/>
          </p:cNvSpPr>
          <p:nvPr/>
        </p:nvSpPr>
        <p:spPr bwMode="auto">
          <a:xfrm>
            <a:off x="3100119" y="-119210"/>
            <a:ext cx="77341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3200" b="1" dirty="0" smtClean="0">
                <a:latin typeface="+mj-ea"/>
                <a:ea typeface="+mj-ea"/>
              </a:rPr>
              <a:t>3. </a:t>
            </a:r>
            <a:r>
              <a:rPr lang="zh-CN" altLang="zh-CN" sz="3200" b="1" dirty="0">
                <a:latin typeface="+mj-ea"/>
                <a:ea typeface="+mj-ea"/>
              </a:rPr>
              <a:t>晶体管（</a:t>
            </a:r>
            <a:r>
              <a:rPr lang="en-US" altLang="zh-CN" sz="3200" b="1" dirty="0">
                <a:latin typeface="+mj-ea"/>
                <a:ea typeface="+mj-ea"/>
              </a:rPr>
              <a:t>Transistors</a:t>
            </a:r>
            <a:r>
              <a:rPr lang="zh-CN" altLang="zh-CN" sz="3200" b="1" dirty="0">
                <a:latin typeface="+mj-ea"/>
                <a:ea typeface="+mj-ea"/>
              </a:rPr>
              <a:t>）元器件库</a:t>
            </a:r>
            <a:endParaRPr lang="en-US" altLang="zh-CN" sz="3200" b="1" dirty="0">
              <a:latin typeface="+mj-ea"/>
              <a:ea typeface="+mj-ea"/>
            </a:endParaRPr>
          </a:p>
        </p:txBody>
      </p:sp>
      <p:sp>
        <p:nvSpPr>
          <p:cNvPr id="36871" name="Rectangle 1"/>
          <p:cNvSpPr>
            <a:spLocks noChangeArrowheads="1"/>
          </p:cNvSpPr>
          <p:nvPr/>
        </p:nvSpPr>
        <p:spPr bwMode="auto">
          <a:xfrm>
            <a:off x="6741205" y="2989497"/>
            <a:ext cx="35203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zh-CN" sz="2400" b="1" dirty="0"/>
              <a:t>共有</a:t>
            </a:r>
            <a:r>
              <a:rPr lang="en-US" altLang="zh-CN" sz="2400" b="1" dirty="0"/>
              <a:t>21</a:t>
            </a:r>
            <a:r>
              <a:rPr lang="zh-CN" altLang="zh-CN" sz="2400" b="1" dirty="0"/>
              <a:t>个元器件箱。</a:t>
            </a:r>
          </a:p>
        </p:txBody>
      </p:sp>
      <p:pic>
        <p:nvPicPr>
          <p:cNvPr id="36872" name="Picture 2" descr="3-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16" y="1244197"/>
            <a:ext cx="5635625"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300829"/>
      </p:ext>
    </p:extLst>
  </p:cSld>
  <p:clrMapOvr>
    <a:masterClrMapping/>
  </p:clrMapOvr>
  <p:transition spd="med">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1"/>
          <p:cNvSpPr>
            <a:spLocks noChangeArrowheads="1"/>
          </p:cNvSpPr>
          <p:nvPr/>
        </p:nvSpPr>
        <p:spPr bwMode="auto">
          <a:xfrm>
            <a:off x="2839565" y="0"/>
            <a:ext cx="83856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3200" b="1" dirty="0">
                <a:latin typeface="+mj-ea"/>
                <a:ea typeface="+mj-ea"/>
              </a:rPr>
              <a:t>4.</a:t>
            </a:r>
            <a:r>
              <a:rPr lang="zh-CN" altLang="zh-CN" sz="3200" b="1" dirty="0">
                <a:latin typeface="+mj-ea"/>
                <a:ea typeface="+mj-ea"/>
              </a:rPr>
              <a:t>模拟元器件（</a:t>
            </a:r>
            <a:r>
              <a:rPr lang="en-US" altLang="zh-CN" sz="3200" b="1" dirty="0">
                <a:latin typeface="+mj-ea"/>
                <a:ea typeface="+mj-ea"/>
              </a:rPr>
              <a:t>Analog</a:t>
            </a:r>
            <a:r>
              <a:rPr lang="zh-CN" altLang="zh-CN" sz="3200" b="1" dirty="0">
                <a:latin typeface="+mj-ea"/>
                <a:ea typeface="+mj-ea"/>
              </a:rPr>
              <a:t>　</a:t>
            </a:r>
            <a:r>
              <a:rPr lang="en-US" altLang="zh-CN" sz="3200" b="1" dirty="0">
                <a:latin typeface="+mj-ea"/>
                <a:ea typeface="+mj-ea"/>
              </a:rPr>
              <a:t>Components</a:t>
            </a:r>
            <a:r>
              <a:rPr lang="zh-CN" altLang="zh-CN" sz="3200" b="1" dirty="0">
                <a:latin typeface="+mj-ea"/>
                <a:ea typeface="+mj-ea"/>
              </a:rPr>
              <a:t>）库</a:t>
            </a:r>
            <a:endParaRPr lang="en-US" altLang="zh-CN" sz="3200" b="1" dirty="0">
              <a:latin typeface="+mj-ea"/>
              <a:ea typeface="+mj-ea"/>
            </a:endParaRPr>
          </a:p>
        </p:txBody>
      </p:sp>
      <p:pic>
        <p:nvPicPr>
          <p:cNvPr id="37896" name="Picture 3" descr="3-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15" y="1208088"/>
            <a:ext cx="5024530" cy="437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3-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7" y="1208088"/>
            <a:ext cx="5724525"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0456859"/>
      </p:ext>
    </p:extLst>
  </p:cSld>
  <p:clrMapOvr>
    <a:masterClrMapping/>
  </p:clrMapOvr>
  <p:transition spd="med">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1"/>
          <p:cNvSpPr>
            <a:spLocks noChangeArrowheads="1"/>
          </p:cNvSpPr>
          <p:nvPr/>
        </p:nvSpPr>
        <p:spPr bwMode="auto">
          <a:xfrm>
            <a:off x="211426" y="892930"/>
            <a:ext cx="445755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dirty="0" smtClean="0">
                <a:latin typeface="微软雅黑" panose="020B0503020204020204" pitchFamily="34" charset="-122"/>
                <a:ea typeface="微软雅黑" panose="020B0503020204020204" pitchFamily="34" charset="-122"/>
              </a:rPr>
              <a:t>5.</a:t>
            </a:r>
            <a:r>
              <a:rPr lang="en-US" altLang="zh-CN" sz="2800" dirty="0" smtClean="0"/>
              <a:t> </a:t>
            </a:r>
            <a:r>
              <a:rPr lang="en-US" altLang="zh-CN" sz="2800" dirty="0">
                <a:latin typeface="微软雅黑" panose="020B0503020204020204" pitchFamily="34" charset="-122"/>
                <a:ea typeface="微软雅黑" panose="020B0503020204020204" pitchFamily="34" charset="-122"/>
              </a:rPr>
              <a:t>TTL</a:t>
            </a:r>
            <a:r>
              <a:rPr lang="zh-CN" altLang="zh-CN" sz="2800" dirty="0">
                <a:latin typeface="微软雅黑" panose="020B0503020204020204" pitchFamily="34" charset="-122"/>
                <a:ea typeface="微软雅黑" panose="020B0503020204020204" pitchFamily="34" charset="-122"/>
              </a:rPr>
              <a:t>元器件（</a:t>
            </a:r>
            <a:r>
              <a:rPr lang="en-US" altLang="zh-CN" sz="2800" dirty="0">
                <a:latin typeface="微软雅黑" panose="020B0503020204020204" pitchFamily="34" charset="-122"/>
                <a:ea typeface="微软雅黑" panose="020B0503020204020204" pitchFamily="34" charset="-122"/>
              </a:rPr>
              <a:t>TTL</a:t>
            </a:r>
            <a:r>
              <a:rPr lang="zh-CN" altLang="zh-CN" sz="2800" dirty="0">
                <a:latin typeface="微软雅黑" panose="020B0503020204020204" pitchFamily="34" charset="-122"/>
                <a:ea typeface="微软雅黑" panose="020B0503020204020204" pitchFamily="34" charset="-122"/>
              </a:rPr>
              <a:t>）库</a:t>
            </a:r>
            <a:endParaRPr lang="en-US" altLang="zh-CN" sz="2800" dirty="0">
              <a:latin typeface="微软雅黑" panose="020B0503020204020204" pitchFamily="34" charset="-122"/>
              <a:ea typeface="微软雅黑" panose="020B0503020204020204" pitchFamily="34" charset="-122"/>
            </a:endParaRPr>
          </a:p>
        </p:txBody>
      </p:sp>
      <p:sp>
        <p:nvSpPr>
          <p:cNvPr id="39943" name="Rectangle 1"/>
          <p:cNvSpPr>
            <a:spLocks noChangeArrowheads="1"/>
          </p:cNvSpPr>
          <p:nvPr/>
        </p:nvSpPr>
        <p:spPr bwMode="auto">
          <a:xfrm>
            <a:off x="382443" y="2040731"/>
            <a:ext cx="5049837"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对应元件系列如图。</a:t>
            </a:r>
            <a:r>
              <a:rPr lang="zh-CN" altLang="en-US" sz="2400" dirty="0"/>
              <a:t>对于</a:t>
            </a:r>
            <a:r>
              <a:rPr lang="zh-CN" altLang="zh-CN" sz="2400" dirty="0"/>
              <a:t>复合型结构，在同一个封装里有多个相互独立的对象，如</a:t>
            </a:r>
            <a:r>
              <a:rPr lang="en-US" altLang="zh-CN" sz="2400" dirty="0"/>
              <a:t>7400N</a:t>
            </a:r>
            <a:r>
              <a:rPr lang="zh-CN" altLang="zh-CN" sz="2400" dirty="0"/>
              <a:t>，有</a:t>
            </a:r>
            <a:r>
              <a:rPr lang="en-US" altLang="zh-CN" sz="2400" dirty="0"/>
              <a:t>A</a:t>
            </a:r>
            <a:r>
              <a:rPr lang="zh-CN" altLang="zh-CN" sz="2400" dirty="0"/>
              <a:t>、</a:t>
            </a:r>
            <a:r>
              <a:rPr lang="en-US" altLang="zh-CN" sz="2400" dirty="0"/>
              <a:t>B</a:t>
            </a:r>
            <a:r>
              <a:rPr lang="zh-CN" altLang="zh-CN" sz="2400" dirty="0"/>
              <a:t>、</a:t>
            </a:r>
            <a:r>
              <a:rPr lang="en-US" altLang="zh-CN" sz="2400" dirty="0"/>
              <a:t>C</a:t>
            </a:r>
            <a:r>
              <a:rPr lang="zh-CN" altLang="zh-CN" sz="2400" dirty="0"/>
              <a:t>、</a:t>
            </a:r>
            <a:r>
              <a:rPr lang="en-US" altLang="zh-CN" sz="2400" dirty="0"/>
              <a:t>D</a:t>
            </a:r>
            <a:r>
              <a:rPr lang="zh-CN" altLang="zh-CN" sz="2400" dirty="0"/>
              <a:t>这</a:t>
            </a:r>
            <a:r>
              <a:rPr lang="en-US" altLang="zh-CN" sz="2400" dirty="0"/>
              <a:t>4</a:t>
            </a:r>
            <a:r>
              <a:rPr lang="zh-CN" altLang="zh-CN" sz="2400" dirty="0"/>
              <a:t>个功能完全相同的两输入与非门，可在选用器件时弹出的下拉列表框中任意选取。</a:t>
            </a:r>
          </a:p>
        </p:txBody>
      </p:sp>
      <p:pic>
        <p:nvPicPr>
          <p:cNvPr id="39944" name="Picture 2" descr="3-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280" y="819149"/>
            <a:ext cx="5605463"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853071"/>
      </p:ext>
    </p:extLst>
  </p:cSld>
  <p:clrMapOvr>
    <a:masterClrMapping/>
  </p:clrMapOvr>
  <p:transition spd="med">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Rectangle 1"/>
          <p:cNvSpPr>
            <a:spLocks noChangeArrowheads="1"/>
          </p:cNvSpPr>
          <p:nvPr/>
        </p:nvSpPr>
        <p:spPr bwMode="auto">
          <a:xfrm>
            <a:off x="3671455" y="0"/>
            <a:ext cx="385156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6.</a:t>
            </a:r>
            <a:r>
              <a:rPr lang="en-US" altLang="zh-CN" sz="2800" dirty="0" smtClean="0"/>
              <a:t> </a:t>
            </a:r>
            <a:r>
              <a:rPr lang="en-US" altLang="zh-CN" sz="2800" dirty="0"/>
              <a:t>CMOS</a:t>
            </a:r>
            <a:r>
              <a:rPr lang="zh-CN" altLang="en-US" sz="2800" dirty="0"/>
              <a:t>元</a:t>
            </a:r>
            <a:r>
              <a:rPr lang="zh-CN" altLang="zh-CN" sz="2800" dirty="0">
                <a:latin typeface="微软雅黑" panose="020B0503020204020204" pitchFamily="34" charset="-122"/>
                <a:ea typeface="微软雅黑" panose="020B0503020204020204" pitchFamily="34" charset="-122"/>
              </a:rPr>
              <a:t>器件库</a:t>
            </a:r>
            <a:endParaRPr lang="en-US" altLang="zh-CN" sz="2800" dirty="0">
              <a:latin typeface="微软雅黑" panose="020B0503020204020204" pitchFamily="34" charset="-122"/>
              <a:ea typeface="微软雅黑" panose="020B0503020204020204" pitchFamily="34" charset="-122"/>
            </a:endParaRPr>
          </a:p>
        </p:txBody>
      </p:sp>
      <p:pic>
        <p:nvPicPr>
          <p:cNvPr id="40968" name="Picture 2" descr="3-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240" y="861291"/>
            <a:ext cx="5691187" cy="587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837149"/>
      </p:ext>
    </p:extLst>
  </p:cSld>
  <p:clrMapOvr>
    <a:masterClrMapping/>
  </p:clrMapOvr>
  <p:transition spd="med">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1"/>
          <p:cNvSpPr>
            <a:spLocks noChangeArrowheads="1"/>
          </p:cNvSpPr>
          <p:nvPr/>
        </p:nvSpPr>
        <p:spPr bwMode="auto">
          <a:xfrm>
            <a:off x="2788371" y="0"/>
            <a:ext cx="85723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smtClean="0">
                <a:latin typeface="微软雅黑" panose="020B0503020204020204" pitchFamily="34" charset="-122"/>
                <a:ea typeface="微软雅黑" panose="020B0503020204020204" pitchFamily="34" charset="-122"/>
              </a:rPr>
              <a:t>7. </a:t>
            </a:r>
            <a:r>
              <a:rPr lang="zh-CN" altLang="zh-CN" sz="2400" dirty="0">
                <a:latin typeface="微软雅黑" panose="020B0503020204020204" pitchFamily="34" charset="-122"/>
                <a:ea typeface="微软雅黑" panose="020B0503020204020204" pitchFamily="34" charset="-122"/>
              </a:rPr>
              <a:t>集成数字芯片库（</a:t>
            </a:r>
            <a:r>
              <a:rPr lang="en-US" altLang="zh-CN" sz="2400" dirty="0" err="1">
                <a:latin typeface="微软雅黑" panose="020B0503020204020204" pitchFamily="34" charset="-122"/>
                <a:ea typeface="微软雅黑" panose="020B0503020204020204" pitchFamily="34" charset="-122"/>
              </a:rPr>
              <a:t>Misc</a:t>
            </a:r>
            <a:r>
              <a:rPr lang="en-US" altLang="zh-CN" sz="2400" dirty="0">
                <a:latin typeface="微软雅黑" panose="020B0503020204020204" pitchFamily="34" charset="-122"/>
                <a:ea typeface="微软雅黑" panose="020B0503020204020204" pitchFamily="34" charset="-122"/>
              </a:rPr>
              <a:t> Digital Components</a:t>
            </a:r>
            <a:r>
              <a:rPr lang="zh-CN" altLang="zh-CN" sz="2400" dirty="0">
                <a:latin typeface="微软雅黑" panose="020B0503020204020204" pitchFamily="34" charset="-122"/>
                <a:ea typeface="微软雅黑" panose="020B0503020204020204" pitchFamily="34" charset="-122"/>
              </a:rPr>
              <a:t>）库</a:t>
            </a:r>
            <a:endParaRPr lang="en-US" altLang="zh-CN" sz="2400" dirty="0">
              <a:latin typeface="微软雅黑" panose="020B0503020204020204" pitchFamily="34" charset="-122"/>
              <a:ea typeface="微软雅黑" panose="020B0503020204020204" pitchFamily="34" charset="-122"/>
            </a:endParaRPr>
          </a:p>
        </p:txBody>
      </p:sp>
      <p:sp>
        <p:nvSpPr>
          <p:cNvPr id="41991" name="Rectangle 1"/>
          <p:cNvSpPr>
            <a:spLocks noChangeArrowheads="1"/>
          </p:cNvSpPr>
          <p:nvPr/>
        </p:nvSpPr>
        <p:spPr bwMode="auto">
          <a:xfrm>
            <a:off x="564718" y="5584866"/>
            <a:ext cx="11488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t>       </a:t>
            </a:r>
            <a:r>
              <a:rPr lang="zh-CN" altLang="zh-CN" sz="2400" dirty="0"/>
              <a:t>在这个库中包含了集成的数字芯片，集成芯片是相对于分离元件来说的，集成芯片能实现需要大量分离元件完成的功能，是目前电子技术应用领域的发展主流。</a:t>
            </a:r>
          </a:p>
        </p:txBody>
      </p:sp>
      <p:pic>
        <p:nvPicPr>
          <p:cNvPr id="41992" name="Picture 2" descr="3-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18" y="831914"/>
            <a:ext cx="5655973" cy="477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3-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530" y="831914"/>
            <a:ext cx="4518025"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285440"/>
      </p:ext>
    </p:extLst>
  </p:cSld>
  <p:clrMapOvr>
    <a:masterClrMapping/>
  </p:clrMapOvr>
  <p:transition spd="med">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1"/>
          <p:cNvSpPr>
            <a:spLocks noChangeArrowheads="1"/>
          </p:cNvSpPr>
          <p:nvPr/>
        </p:nvSpPr>
        <p:spPr bwMode="auto">
          <a:xfrm>
            <a:off x="2899208" y="0"/>
            <a:ext cx="9292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8. </a:t>
            </a:r>
            <a:r>
              <a:rPr lang="zh-CN" altLang="zh-CN" sz="2400" dirty="0">
                <a:latin typeface="微软雅黑" panose="020B0503020204020204" pitchFamily="34" charset="-122"/>
                <a:ea typeface="微软雅黑" panose="020B0503020204020204" pitchFamily="34" charset="-122"/>
              </a:rPr>
              <a:t>数模混合元器件（</a:t>
            </a:r>
            <a:r>
              <a:rPr lang="en-US" altLang="zh-CN" sz="2400" dirty="0">
                <a:latin typeface="微软雅黑" panose="020B0503020204020204" pitchFamily="34" charset="-122"/>
                <a:ea typeface="微软雅黑" panose="020B0503020204020204" pitchFamily="34" charset="-122"/>
              </a:rPr>
              <a:t>Mixed Components</a:t>
            </a:r>
            <a:r>
              <a:rPr lang="zh-CN" altLang="zh-CN" sz="2400" dirty="0">
                <a:latin typeface="微软雅黑" panose="020B0503020204020204" pitchFamily="34" charset="-122"/>
                <a:ea typeface="微软雅黑" panose="020B0503020204020204" pitchFamily="34" charset="-122"/>
              </a:rPr>
              <a:t>）库</a:t>
            </a:r>
            <a:endParaRPr lang="en-US" altLang="zh-CN" sz="2400" dirty="0">
              <a:latin typeface="微软雅黑" panose="020B0503020204020204" pitchFamily="34" charset="-122"/>
              <a:ea typeface="微软雅黑" panose="020B0503020204020204" pitchFamily="34" charset="-122"/>
            </a:endParaRPr>
          </a:p>
        </p:txBody>
      </p:sp>
      <p:sp>
        <p:nvSpPr>
          <p:cNvPr id="44039" name="Rectangle 1"/>
          <p:cNvSpPr>
            <a:spLocks noChangeArrowheads="1"/>
          </p:cNvSpPr>
          <p:nvPr/>
        </p:nvSpPr>
        <p:spPr bwMode="auto">
          <a:xfrm>
            <a:off x="1000271" y="5897399"/>
            <a:ext cx="9238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smtClean="0"/>
              <a:t> </a:t>
            </a:r>
            <a:r>
              <a:rPr lang="zh-CN" altLang="zh-CN" sz="2400" dirty="0"/>
              <a:t>这个库包含了将数字电路和模拟电路集成在一起的集成芯片。</a:t>
            </a:r>
          </a:p>
        </p:txBody>
      </p:sp>
      <p:pic>
        <p:nvPicPr>
          <p:cNvPr id="44040" name="Picture 2" descr="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52" y="794093"/>
            <a:ext cx="5857077" cy="4955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3-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276" y="794093"/>
            <a:ext cx="49942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278170"/>
      </p:ext>
    </p:extLst>
  </p:cSld>
  <p:clrMapOvr>
    <a:masterClrMapping/>
  </p:clrMapOvr>
  <p:transition spd="med">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Rectangle 1"/>
          <p:cNvSpPr>
            <a:spLocks noChangeArrowheads="1"/>
          </p:cNvSpPr>
          <p:nvPr/>
        </p:nvSpPr>
        <p:spPr bwMode="auto">
          <a:xfrm>
            <a:off x="3425681" y="0"/>
            <a:ext cx="87663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smtClean="0">
                <a:latin typeface="微软雅黑" panose="020B0503020204020204" pitchFamily="34" charset="-122"/>
                <a:ea typeface="微软雅黑" panose="020B0503020204020204" pitchFamily="34" charset="-122"/>
              </a:rPr>
              <a:t>9.  </a:t>
            </a:r>
            <a:r>
              <a:rPr lang="zh-CN" altLang="zh-CN" sz="2400" dirty="0">
                <a:latin typeface="微软雅黑" panose="020B0503020204020204" pitchFamily="34" charset="-122"/>
                <a:ea typeface="微软雅黑" panose="020B0503020204020204" pitchFamily="34" charset="-122"/>
              </a:rPr>
              <a:t>指示元器件（</a:t>
            </a:r>
            <a:r>
              <a:rPr lang="en-US" altLang="zh-CN" sz="2400" dirty="0">
                <a:latin typeface="微软雅黑" panose="020B0503020204020204" pitchFamily="34" charset="-122"/>
                <a:ea typeface="微软雅黑" panose="020B0503020204020204" pitchFamily="34" charset="-122"/>
              </a:rPr>
              <a:t>Indicators Components</a:t>
            </a:r>
            <a:r>
              <a:rPr lang="zh-CN" altLang="zh-CN" sz="2400" dirty="0">
                <a:latin typeface="微软雅黑" panose="020B0503020204020204" pitchFamily="34" charset="-122"/>
                <a:ea typeface="微软雅黑" panose="020B0503020204020204" pitchFamily="34" charset="-122"/>
              </a:rPr>
              <a:t>）库</a:t>
            </a:r>
            <a:endParaRPr lang="en-US" altLang="zh-CN" sz="2400" dirty="0">
              <a:latin typeface="微软雅黑" panose="020B0503020204020204" pitchFamily="34" charset="-122"/>
              <a:ea typeface="微软雅黑" panose="020B0503020204020204" pitchFamily="34" charset="-122"/>
            </a:endParaRPr>
          </a:p>
        </p:txBody>
      </p:sp>
      <p:sp>
        <p:nvSpPr>
          <p:cNvPr id="46087" name="Rectangle 1"/>
          <p:cNvSpPr>
            <a:spLocks noChangeArrowheads="1"/>
          </p:cNvSpPr>
          <p:nvPr/>
        </p:nvSpPr>
        <p:spPr bwMode="auto">
          <a:xfrm>
            <a:off x="720003" y="5323873"/>
            <a:ext cx="1101479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zh-CN" altLang="en-US" sz="2400" dirty="0"/>
              <a:t>这个库</a:t>
            </a:r>
            <a:r>
              <a:rPr lang="zh-CN" altLang="zh-CN" sz="2400" dirty="0"/>
              <a:t>含有</a:t>
            </a:r>
            <a:r>
              <a:rPr lang="en-US" altLang="zh-CN" sz="2400" dirty="0"/>
              <a:t>8</a:t>
            </a:r>
            <a:r>
              <a:rPr lang="zh-CN" altLang="zh-CN" sz="2400" dirty="0"/>
              <a:t>种交互式元器件、用来显示电路仿真结果的显示器件。交互式元器件不允许用户从模型进行修改，只能在其属性对话框中设置其参数。</a:t>
            </a:r>
          </a:p>
        </p:txBody>
      </p:sp>
      <p:pic>
        <p:nvPicPr>
          <p:cNvPr id="46088" name="Picture 2" descr="3-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3" y="796948"/>
            <a:ext cx="5301239" cy="449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3-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748" y="832138"/>
            <a:ext cx="4314825"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595692"/>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矩形 6"/>
          <p:cNvSpPr>
            <a:spLocks noChangeArrowheads="1"/>
          </p:cNvSpPr>
          <p:nvPr/>
        </p:nvSpPr>
        <p:spPr bwMode="auto">
          <a:xfrm>
            <a:off x="155430" y="2087275"/>
            <a:ext cx="499586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lnSpc>
                <a:spcPct val="150000"/>
              </a:lnSpc>
            </a:pPr>
            <a:r>
              <a:rPr lang="en-US" altLang="zh-CN" sz="2400" dirty="0">
                <a:latin typeface="宋体" panose="02010600030101010101" pitchFamily="2" charset="-122"/>
              </a:rPr>
              <a:t> </a:t>
            </a:r>
            <a:r>
              <a:rPr lang="zh-CN" altLang="zh-CN" sz="2400" dirty="0"/>
              <a:t>（</a:t>
            </a:r>
            <a:r>
              <a:rPr lang="en-AU" altLang="zh-CN" sz="2400" dirty="0"/>
              <a:t>2</a:t>
            </a:r>
            <a:r>
              <a:rPr lang="zh-CN" altLang="zh-CN" sz="2400" dirty="0"/>
              <a:t>）寻找所要的</a:t>
            </a:r>
            <a:r>
              <a:rPr lang="zh-CN" altLang="zh-CN" sz="2400" dirty="0" smtClean="0"/>
              <a:t>元器件选择</a:t>
            </a:r>
            <a:r>
              <a:rPr lang="zh-CN" altLang="zh-CN" sz="2400" dirty="0"/>
              <a:t>“</a:t>
            </a:r>
            <a:r>
              <a:rPr lang="en-AU" altLang="zh-CN" sz="2400" dirty="0"/>
              <a:t>Place</a:t>
            </a:r>
            <a:r>
              <a:rPr lang="zh-CN" altLang="zh-CN" sz="2400" dirty="0"/>
              <a:t>”→“</a:t>
            </a:r>
            <a:r>
              <a:rPr lang="en-AU" altLang="zh-CN" sz="2400" dirty="0"/>
              <a:t>Component</a:t>
            </a:r>
            <a:r>
              <a:rPr lang="zh-CN" altLang="zh-CN" sz="2400" dirty="0"/>
              <a:t>”</a:t>
            </a:r>
            <a:r>
              <a:rPr lang="zh-CN" altLang="en-US" sz="2400" dirty="0"/>
              <a:t>，</a:t>
            </a:r>
            <a:r>
              <a:rPr lang="zh-CN" altLang="zh-CN" sz="2400" dirty="0"/>
              <a:t>弹出“</a:t>
            </a:r>
            <a:r>
              <a:rPr lang="en-AU" altLang="zh-CN" sz="2400" dirty="0"/>
              <a:t>Select a Component</a:t>
            </a:r>
            <a:r>
              <a:rPr lang="zh-CN" altLang="zh-CN" sz="2400" dirty="0"/>
              <a:t>”对话框，或者单击鼠标右键，选择“</a:t>
            </a:r>
            <a:r>
              <a:rPr lang="en-AU" altLang="zh-CN" sz="2400" dirty="0"/>
              <a:t>Place</a:t>
            </a:r>
            <a:r>
              <a:rPr lang="zh-CN" altLang="zh-CN" sz="2400" dirty="0"/>
              <a:t>”→“</a:t>
            </a:r>
            <a:r>
              <a:rPr lang="en-AU" altLang="zh-CN" sz="2400" dirty="0"/>
              <a:t>Component</a:t>
            </a:r>
            <a:r>
              <a:rPr lang="zh-CN" altLang="zh-CN" sz="2400" dirty="0"/>
              <a:t>”命令，系统弹出“</a:t>
            </a:r>
            <a:r>
              <a:rPr lang="en-AU" altLang="zh-CN" sz="2400" dirty="0"/>
              <a:t>Select a Component</a:t>
            </a:r>
            <a:r>
              <a:rPr lang="zh-CN" altLang="zh-CN" sz="2400" dirty="0"/>
              <a:t>”对话框。</a:t>
            </a:r>
          </a:p>
        </p:txBody>
      </p:sp>
      <p:sp>
        <p:nvSpPr>
          <p:cNvPr id="9" name="矩形 8"/>
          <p:cNvSpPr/>
          <p:nvPr/>
        </p:nvSpPr>
        <p:spPr>
          <a:xfrm>
            <a:off x="252412" y="771525"/>
            <a:ext cx="3368230"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1.1  </a:t>
            </a:r>
            <a:r>
              <a:rPr lang="zh-CN" altLang="zh-CN" sz="3200" b="1" dirty="0">
                <a:solidFill>
                  <a:schemeClr val="accent5">
                    <a:lumMod val="50000"/>
                  </a:schemeClr>
                </a:solidFill>
                <a:latin typeface="+mn-lt"/>
                <a:ea typeface="+mn-ea"/>
              </a:rPr>
              <a:t>原理图的输入</a:t>
            </a:r>
          </a:p>
        </p:txBody>
      </p:sp>
      <p:sp>
        <p:nvSpPr>
          <p:cNvPr id="15366" name="矩形 9"/>
          <p:cNvSpPr>
            <a:spLocks noChangeArrowheads="1"/>
          </p:cNvSpPr>
          <p:nvPr/>
        </p:nvSpPr>
        <p:spPr bwMode="auto">
          <a:xfrm>
            <a:off x="252412" y="1490518"/>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．放置元器件</a:t>
            </a:r>
          </a:p>
        </p:txBody>
      </p:sp>
      <p:pic>
        <p:nvPicPr>
          <p:cNvPr id="15367" name="Picture 2" descr="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1293" y="912337"/>
            <a:ext cx="6805180" cy="559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7726825"/>
      </p:ext>
    </p:extLst>
  </p:cSld>
  <p:clrMapOvr>
    <a:masterClrMapping/>
  </p:clrMapOvr>
  <p:transition spd="med">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Rectangle 1"/>
          <p:cNvSpPr>
            <a:spLocks noChangeArrowheads="1"/>
          </p:cNvSpPr>
          <p:nvPr/>
        </p:nvSpPr>
        <p:spPr bwMode="auto">
          <a:xfrm>
            <a:off x="3139495" y="0"/>
            <a:ext cx="618945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smtClean="0">
                <a:latin typeface="+mj-ea"/>
                <a:ea typeface="+mj-ea"/>
              </a:rPr>
              <a:t>10. </a:t>
            </a:r>
            <a:r>
              <a:rPr lang="zh-CN" altLang="en-US" sz="2800" b="1" dirty="0" smtClean="0">
                <a:latin typeface="+mj-ea"/>
                <a:ea typeface="+mj-ea"/>
              </a:rPr>
              <a:t>功率器件</a:t>
            </a:r>
            <a:r>
              <a:rPr lang="zh-CN" altLang="zh-CN" sz="2800" b="1" dirty="0" smtClean="0">
                <a:latin typeface="+mj-ea"/>
                <a:ea typeface="+mj-ea"/>
              </a:rPr>
              <a:t>（</a:t>
            </a:r>
            <a:r>
              <a:rPr lang="en-US" altLang="zh-CN" sz="2800" b="1" dirty="0">
                <a:latin typeface="+mj-ea"/>
                <a:ea typeface="+mj-ea"/>
              </a:rPr>
              <a:t>Power</a:t>
            </a:r>
            <a:r>
              <a:rPr lang="zh-CN" altLang="zh-CN" sz="2800" b="1" dirty="0">
                <a:latin typeface="+mj-ea"/>
                <a:ea typeface="+mj-ea"/>
              </a:rPr>
              <a:t>）元器件库</a:t>
            </a:r>
            <a:endParaRPr lang="en-US" altLang="zh-CN" sz="2800" b="1" dirty="0">
              <a:latin typeface="+mj-ea"/>
              <a:ea typeface="+mj-ea"/>
            </a:endParaRPr>
          </a:p>
        </p:txBody>
      </p:sp>
      <p:pic>
        <p:nvPicPr>
          <p:cNvPr id="48135" name="Picture 2" descr="3-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35" y="1264233"/>
            <a:ext cx="5303420" cy="448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3" descr="3-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689" y="1264233"/>
            <a:ext cx="4826585" cy="446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4673127"/>
      </p:ext>
    </p:extLst>
  </p:cSld>
  <p:clrMapOvr>
    <a:masterClrMapping/>
  </p:clrMapOvr>
  <p:transition spd="med">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Rectangle 1"/>
          <p:cNvSpPr>
            <a:spLocks noChangeArrowheads="1"/>
          </p:cNvSpPr>
          <p:nvPr/>
        </p:nvSpPr>
        <p:spPr bwMode="auto">
          <a:xfrm>
            <a:off x="3306095" y="-32653"/>
            <a:ext cx="64795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11. </a:t>
            </a:r>
            <a:r>
              <a:rPr lang="zh-CN" altLang="zh-CN" sz="2400" dirty="0">
                <a:latin typeface="微软雅黑" panose="020B0503020204020204" pitchFamily="34" charset="-122"/>
                <a:ea typeface="微软雅黑" panose="020B0503020204020204" pitchFamily="34" charset="-122"/>
              </a:rPr>
              <a:t>混合项（</a:t>
            </a:r>
            <a:r>
              <a:rPr lang="en-US" altLang="zh-CN" sz="2400" dirty="0" err="1">
                <a:latin typeface="微软雅黑" panose="020B0503020204020204" pitchFamily="34" charset="-122"/>
                <a:ea typeface="微软雅黑" panose="020B0503020204020204" pitchFamily="34" charset="-122"/>
              </a:rPr>
              <a:t>Misc</a:t>
            </a:r>
            <a:r>
              <a:rPr lang="zh-CN" altLang="zh-CN" sz="2400" dirty="0">
                <a:latin typeface="微软雅黑" panose="020B0503020204020204" pitchFamily="34" charset="-122"/>
                <a:ea typeface="微软雅黑" panose="020B0503020204020204" pitchFamily="34" charset="-122"/>
              </a:rPr>
              <a:t>）元器件库</a:t>
            </a:r>
            <a:endParaRPr lang="en-US" altLang="zh-CN" sz="2400" dirty="0">
              <a:latin typeface="微软雅黑" panose="020B0503020204020204" pitchFamily="34" charset="-122"/>
              <a:ea typeface="微软雅黑" panose="020B0503020204020204" pitchFamily="34" charset="-122"/>
            </a:endParaRPr>
          </a:p>
        </p:txBody>
      </p:sp>
      <p:sp>
        <p:nvSpPr>
          <p:cNvPr id="49159" name="矩形 9"/>
          <p:cNvSpPr>
            <a:spLocks noChangeArrowheads="1"/>
          </p:cNvSpPr>
          <p:nvPr/>
        </p:nvSpPr>
        <p:spPr bwMode="auto">
          <a:xfrm>
            <a:off x="271046" y="6035592"/>
            <a:ext cx="115770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400" b="1" dirty="0" smtClean="0"/>
              <a:t>在</a:t>
            </a:r>
            <a:r>
              <a:rPr lang="zh-CN" altLang="zh-CN" sz="2400" b="1" dirty="0"/>
              <a:t>这个库中包含了不能明确归类的一些元器件，例如晶振、传输线、滤波器等</a:t>
            </a:r>
            <a:r>
              <a:rPr lang="zh-CN" altLang="en-US" sz="2400" b="1" dirty="0"/>
              <a:t>。</a:t>
            </a:r>
          </a:p>
        </p:txBody>
      </p:sp>
      <p:pic>
        <p:nvPicPr>
          <p:cNvPr id="49160" name="Picture 2" descr="3-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46" y="916405"/>
            <a:ext cx="6070098" cy="496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3-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741" y="891830"/>
            <a:ext cx="5141912" cy="499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359154"/>
      </p:ext>
    </p:extLst>
  </p:cSld>
  <p:clrMapOvr>
    <a:masterClrMapping/>
  </p:clrMapOvr>
  <p:transition spd="med">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1"/>
          <p:cNvSpPr>
            <a:spLocks noChangeArrowheads="1"/>
          </p:cNvSpPr>
          <p:nvPr/>
        </p:nvSpPr>
        <p:spPr bwMode="auto">
          <a:xfrm>
            <a:off x="151230" y="812353"/>
            <a:ext cx="89286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smtClean="0">
                <a:latin typeface="+mj-ea"/>
                <a:ea typeface="+mj-ea"/>
              </a:rPr>
              <a:t>12. </a:t>
            </a:r>
            <a:r>
              <a:rPr lang="zh-CN" altLang="zh-CN" sz="2800" b="1" dirty="0">
                <a:latin typeface="+mj-ea"/>
                <a:ea typeface="+mj-ea"/>
              </a:rPr>
              <a:t>高级外设（</a:t>
            </a:r>
            <a:r>
              <a:rPr lang="en-US" altLang="zh-CN" sz="2800" b="1" dirty="0" err="1">
                <a:latin typeface="+mj-ea"/>
                <a:ea typeface="+mj-ea"/>
              </a:rPr>
              <a:t>Advanced_peripherals</a:t>
            </a:r>
            <a:r>
              <a:rPr lang="zh-CN" altLang="zh-CN" sz="2800" b="1" dirty="0">
                <a:latin typeface="+mj-ea"/>
                <a:ea typeface="+mj-ea"/>
              </a:rPr>
              <a:t>）元器件库</a:t>
            </a:r>
            <a:endParaRPr lang="en-US" altLang="zh-CN" sz="2800" b="1" dirty="0">
              <a:latin typeface="+mj-ea"/>
              <a:ea typeface="+mj-ea"/>
            </a:endParaRPr>
          </a:p>
        </p:txBody>
      </p:sp>
      <p:pic>
        <p:nvPicPr>
          <p:cNvPr id="51207" name="Picture 2" descr="3-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090988"/>
            <a:ext cx="51720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3" descr="3-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601" y="3580064"/>
            <a:ext cx="43307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043225"/>
      </p:ext>
    </p:extLst>
  </p:cSld>
  <p:clrMapOvr>
    <a:masterClrMapping/>
  </p:clrMapOvr>
  <p:transition spd="med">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1"/>
          <p:cNvSpPr>
            <a:spLocks noChangeArrowheads="1"/>
          </p:cNvSpPr>
          <p:nvPr/>
        </p:nvSpPr>
        <p:spPr bwMode="auto">
          <a:xfrm>
            <a:off x="3097548" y="-78819"/>
            <a:ext cx="776295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latin typeface="+mj-ea"/>
                <a:ea typeface="+mj-ea"/>
              </a:rPr>
              <a:t> </a:t>
            </a:r>
            <a:r>
              <a:rPr lang="en-US" altLang="zh-CN" sz="2800" b="1" dirty="0" smtClean="0">
                <a:latin typeface="+mj-ea"/>
                <a:ea typeface="+mj-ea"/>
              </a:rPr>
              <a:t>13. </a:t>
            </a:r>
            <a:r>
              <a:rPr lang="zh-CN" altLang="zh-CN" sz="2800" b="1" dirty="0">
                <a:latin typeface="+mj-ea"/>
                <a:ea typeface="+mj-ea"/>
              </a:rPr>
              <a:t>射频元器件（</a:t>
            </a:r>
            <a:r>
              <a:rPr lang="en-US" altLang="zh-CN" sz="2800" b="1" dirty="0">
                <a:latin typeface="+mj-ea"/>
                <a:ea typeface="+mj-ea"/>
              </a:rPr>
              <a:t>RF Components</a:t>
            </a:r>
            <a:r>
              <a:rPr lang="zh-CN" altLang="zh-CN" sz="2800" b="1" dirty="0">
                <a:latin typeface="+mj-ea"/>
                <a:ea typeface="+mj-ea"/>
              </a:rPr>
              <a:t>）库</a:t>
            </a:r>
            <a:endParaRPr lang="en-US" altLang="zh-CN" sz="2800" b="1" dirty="0">
              <a:latin typeface="+mj-ea"/>
              <a:ea typeface="+mj-ea"/>
            </a:endParaRPr>
          </a:p>
        </p:txBody>
      </p:sp>
      <p:sp>
        <p:nvSpPr>
          <p:cNvPr id="52231" name="矩形 9"/>
          <p:cNvSpPr>
            <a:spLocks noChangeArrowheads="1"/>
          </p:cNvSpPr>
          <p:nvPr/>
        </p:nvSpPr>
        <p:spPr bwMode="auto">
          <a:xfrm>
            <a:off x="590467" y="5412749"/>
            <a:ext cx="106229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t>       这个库中包含有</a:t>
            </a:r>
            <a:r>
              <a:rPr lang="zh-CN" altLang="zh-CN" sz="2400" dirty="0"/>
              <a:t>适合高频电路的元器件，这是目前众多电路仿真软件所不具备的。当信号处于高频工作状态时，电路元器件的模型要产生质的改变</a:t>
            </a:r>
            <a:r>
              <a:rPr lang="zh-CN" altLang="en-US" sz="2400" dirty="0"/>
              <a:t>。</a:t>
            </a:r>
          </a:p>
        </p:txBody>
      </p:sp>
      <p:pic>
        <p:nvPicPr>
          <p:cNvPr id="52232" name="Picture 2" descr="3-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232" y="1096715"/>
            <a:ext cx="4106779" cy="42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3-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312" y="1292642"/>
            <a:ext cx="44910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9726750"/>
      </p:ext>
    </p:extLst>
  </p:cSld>
  <p:clrMapOvr>
    <a:masterClrMapping/>
  </p:clrMapOvr>
  <p:transition spd="med">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Rectangle 1"/>
          <p:cNvSpPr>
            <a:spLocks noChangeArrowheads="1"/>
          </p:cNvSpPr>
          <p:nvPr/>
        </p:nvSpPr>
        <p:spPr bwMode="auto">
          <a:xfrm>
            <a:off x="3590676" y="44659"/>
            <a:ext cx="550519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latin typeface="+mj-ea"/>
                <a:ea typeface="+mj-ea"/>
              </a:rPr>
              <a:t> </a:t>
            </a:r>
            <a:r>
              <a:rPr lang="en-US" altLang="zh-CN" sz="2800" b="1" dirty="0" smtClean="0">
                <a:latin typeface="+mj-ea"/>
                <a:ea typeface="+mj-ea"/>
              </a:rPr>
              <a:t>14. </a:t>
            </a:r>
            <a:r>
              <a:rPr lang="zh-CN" altLang="zh-CN" sz="2800" b="1" dirty="0">
                <a:latin typeface="+mj-ea"/>
                <a:ea typeface="+mj-ea"/>
              </a:rPr>
              <a:t>机电类</a:t>
            </a:r>
            <a:r>
              <a:rPr lang="zh-CN" altLang="zh-CN" sz="2800" b="1" dirty="0" smtClean="0">
                <a:latin typeface="+mj-ea"/>
                <a:ea typeface="+mj-ea"/>
              </a:rPr>
              <a:t>元器件库</a:t>
            </a:r>
            <a:endParaRPr lang="en-US" altLang="zh-CN" sz="2800" b="1" dirty="0">
              <a:latin typeface="+mj-ea"/>
              <a:ea typeface="+mj-ea"/>
            </a:endParaRPr>
          </a:p>
        </p:txBody>
      </p:sp>
      <p:sp>
        <p:nvSpPr>
          <p:cNvPr id="54279" name="矩形 9"/>
          <p:cNvSpPr>
            <a:spLocks noChangeArrowheads="1"/>
          </p:cNvSpPr>
          <p:nvPr/>
        </p:nvSpPr>
        <p:spPr bwMode="auto">
          <a:xfrm>
            <a:off x="446088" y="5707236"/>
            <a:ext cx="10626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400" dirty="0"/>
              <a:t>该库共包含</a:t>
            </a:r>
            <a:r>
              <a:rPr lang="en-US" altLang="zh-CN" sz="2400" dirty="0"/>
              <a:t>9</a:t>
            </a:r>
            <a:r>
              <a:rPr lang="zh-CN" altLang="zh-CN" sz="2400" dirty="0"/>
              <a:t>个元器件箱，除线性变压器外，都属于虚拟的电工类元器件</a:t>
            </a:r>
            <a:r>
              <a:rPr lang="zh-CN" altLang="en-US" sz="2400" dirty="0"/>
              <a:t>。</a:t>
            </a:r>
          </a:p>
        </p:txBody>
      </p:sp>
      <p:pic>
        <p:nvPicPr>
          <p:cNvPr id="542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559" y="1454359"/>
            <a:ext cx="5103812"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3-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063" y="1570455"/>
            <a:ext cx="4476750"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526962"/>
      </p:ext>
    </p:extLst>
  </p:cSld>
  <p:clrMapOvr>
    <a:masterClrMapping/>
  </p:clrMapOvr>
  <p:transition spd="med">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1"/>
          <p:cNvSpPr>
            <a:spLocks noChangeArrowheads="1"/>
          </p:cNvSpPr>
          <p:nvPr/>
        </p:nvSpPr>
        <p:spPr bwMode="auto">
          <a:xfrm>
            <a:off x="3502025" y="-78819"/>
            <a:ext cx="75189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800" b="1" dirty="0" smtClean="0">
                <a:latin typeface="+mj-ea"/>
                <a:ea typeface="+mj-ea"/>
              </a:rPr>
              <a:t>15. </a:t>
            </a:r>
            <a:r>
              <a:rPr lang="en-US" altLang="zh-CN" sz="2800" b="1" dirty="0">
                <a:latin typeface="+mj-ea"/>
                <a:ea typeface="+mj-ea"/>
              </a:rPr>
              <a:t>NI</a:t>
            </a:r>
            <a:r>
              <a:rPr lang="zh-CN" altLang="zh-CN" sz="2800" b="1" dirty="0">
                <a:latin typeface="+mj-ea"/>
                <a:ea typeface="+mj-ea"/>
              </a:rPr>
              <a:t>元器件（</a:t>
            </a:r>
            <a:r>
              <a:rPr lang="en-US" altLang="zh-CN" sz="2800" b="1" dirty="0">
                <a:latin typeface="+mj-ea"/>
                <a:ea typeface="+mj-ea"/>
              </a:rPr>
              <a:t>NI Component</a:t>
            </a:r>
            <a:r>
              <a:rPr lang="zh-CN" altLang="zh-CN" sz="2800" b="1" dirty="0">
                <a:latin typeface="+mj-ea"/>
                <a:ea typeface="+mj-ea"/>
              </a:rPr>
              <a:t>）库</a:t>
            </a:r>
            <a:endParaRPr lang="en-US" altLang="zh-CN" sz="2800" b="1" dirty="0">
              <a:latin typeface="+mj-ea"/>
              <a:ea typeface="+mj-ea"/>
            </a:endParaRPr>
          </a:p>
        </p:txBody>
      </p:sp>
      <p:sp>
        <p:nvSpPr>
          <p:cNvPr id="56327" name="矩形 9"/>
          <p:cNvSpPr>
            <a:spLocks noChangeArrowheads="1"/>
          </p:cNvSpPr>
          <p:nvPr/>
        </p:nvSpPr>
        <p:spPr bwMode="auto">
          <a:xfrm>
            <a:off x="6440654" y="2684546"/>
            <a:ext cx="39385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       </a:t>
            </a:r>
            <a:r>
              <a:rPr lang="zh-CN" altLang="zh-CN" sz="2400" dirty="0"/>
              <a:t>在这个库中存放了由</a:t>
            </a:r>
            <a:r>
              <a:rPr lang="en-US" altLang="zh-CN" sz="2400" dirty="0"/>
              <a:t>NI</a:t>
            </a:r>
            <a:r>
              <a:rPr lang="zh-CN" altLang="zh-CN" sz="2400" dirty="0"/>
              <a:t>公司自己开发的器件，既有虚拟器件，也有与之相对应的实际器件</a:t>
            </a:r>
            <a:r>
              <a:rPr lang="zh-CN" altLang="en-US" sz="2400" dirty="0"/>
              <a:t>。</a:t>
            </a:r>
          </a:p>
        </p:txBody>
      </p:sp>
      <p:pic>
        <p:nvPicPr>
          <p:cNvPr id="56328" name="Picture 2" descr="3-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953" y="1039561"/>
            <a:ext cx="5602288"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5093085"/>
      </p:ext>
    </p:extLst>
  </p:cSld>
  <p:clrMapOvr>
    <a:masterClrMapping/>
  </p:clrMapOvr>
  <p:transition spd="med">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1"/>
          <p:cNvSpPr>
            <a:spLocks noChangeArrowheads="1"/>
          </p:cNvSpPr>
          <p:nvPr/>
        </p:nvSpPr>
        <p:spPr bwMode="auto">
          <a:xfrm>
            <a:off x="3642978" y="16042"/>
            <a:ext cx="664001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800" b="1" dirty="0">
                <a:latin typeface="+mj-ea"/>
                <a:ea typeface="+mj-ea"/>
              </a:rPr>
              <a:t>16. </a:t>
            </a:r>
            <a:r>
              <a:rPr lang="zh-CN" altLang="zh-CN" sz="2800" b="1" dirty="0">
                <a:latin typeface="+mj-ea"/>
                <a:ea typeface="+mj-ea"/>
              </a:rPr>
              <a:t>接口元器件（</a:t>
            </a:r>
            <a:r>
              <a:rPr lang="en-US" altLang="zh-CN" sz="2800" b="1" dirty="0">
                <a:latin typeface="+mj-ea"/>
                <a:ea typeface="+mj-ea"/>
              </a:rPr>
              <a:t>Connector</a:t>
            </a:r>
            <a:r>
              <a:rPr lang="zh-CN" altLang="zh-CN" sz="2800" b="1" dirty="0">
                <a:latin typeface="+mj-ea"/>
                <a:ea typeface="+mj-ea"/>
              </a:rPr>
              <a:t>）库</a:t>
            </a:r>
          </a:p>
        </p:txBody>
      </p:sp>
      <p:pic>
        <p:nvPicPr>
          <p:cNvPr id="57352" name="Picture 2" descr="3-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124" y="912896"/>
            <a:ext cx="6103938"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3-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963" y="912896"/>
            <a:ext cx="3970337"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9512878"/>
      </p:ext>
    </p:extLst>
  </p:cSld>
  <p:clrMapOvr>
    <a:masterClrMapping/>
  </p:clrMapOvr>
  <p:transition spd="med">
    <p:pull/>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1"/>
          <p:cNvSpPr>
            <a:spLocks noChangeArrowheads="1"/>
          </p:cNvSpPr>
          <p:nvPr/>
        </p:nvSpPr>
        <p:spPr bwMode="auto">
          <a:xfrm>
            <a:off x="193927" y="812353"/>
            <a:ext cx="64956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latin typeface="+mj-ea"/>
                <a:ea typeface="+mj-ea"/>
              </a:rPr>
              <a:t> </a:t>
            </a:r>
            <a:r>
              <a:rPr lang="en-US" altLang="zh-CN" sz="2800" b="1" dirty="0" smtClean="0">
                <a:latin typeface="+mj-ea"/>
                <a:ea typeface="+mj-ea"/>
              </a:rPr>
              <a:t>17. </a:t>
            </a:r>
            <a:r>
              <a:rPr lang="zh-CN" altLang="zh-CN" sz="2800" b="1" dirty="0">
                <a:latin typeface="+mj-ea"/>
                <a:ea typeface="+mj-ea"/>
              </a:rPr>
              <a:t>微处理器元件（</a:t>
            </a:r>
            <a:r>
              <a:rPr lang="en-US" altLang="zh-CN" sz="2800" b="1" dirty="0">
                <a:latin typeface="+mj-ea"/>
                <a:ea typeface="+mj-ea"/>
              </a:rPr>
              <a:t>MCU</a:t>
            </a:r>
            <a:r>
              <a:rPr lang="zh-CN" altLang="zh-CN" sz="2800" b="1" dirty="0">
                <a:latin typeface="+mj-ea"/>
                <a:ea typeface="+mj-ea"/>
              </a:rPr>
              <a:t>）库</a:t>
            </a:r>
          </a:p>
        </p:txBody>
      </p:sp>
      <p:pic>
        <p:nvPicPr>
          <p:cNvPr id="59399" name="Picture 2" descr="3-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738" y="1678334"/>
            <a:ext cx="3944938" cy="41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0" name="Rectangle 1"/>
          <p:cNvSpPr>
            <a:spLocks noChangeArrowheads="1"/>
          </p:cNvSpPr>
          <p:nvPr/>
        </p:nvSpPr>
        <p:spPr bwMode="auto">
          <a:xfrm>
            <a:off x="328310" y="5931564"/>
            <a:ext cx="8061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latin typeface="+mj-ea"/>
                <a:ea typeface="+mj-ea"/>
              </a:rPr>
              <a:t> 18.       </a:t>
            </a:r>
            <a:r>
              <a:rPr lang="zh-CN" altLang="zh-CN" sz="2800" b="1" dirty="0" smtClean="0">
                <a:latin typeface="+mj-ea"/>
                <a:ea typeface="+mj-ea"/>
              </a:rPr>
              <a:t>设置</a:t>
            </a:r>
            <a:r>
              <a:rPr lang="zh-CN" altLang="zh-CN" sz="2800" b="1" dirty="0">
                <a:latin typeface="+mj-ea"/>
                <a:ea typeface="+mj-ea"/>
              </a:rPr>
              <a:t>层次栏按钮和放置总线按钮</a:t>
            </a:r>
          </a:p>
        </p:txBody>
      </p:sp>
      <p:pic>
        <p:nvPicPr>
          <p:cNvPr id="59401" name="Picture 2" descr="其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645" y="6096107"/>
            <a:ext cx="10414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048380"/>
      </p:ext>
    </p:extLst>
  </p:cSld>
  <p:clrMapOvr>
    <a:masterClrMapping/>
  </p:clrMapOvr>
  <p:transition spd="med">
    <p:pull/>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6461" y="862446"/>
            <a:ext cx="2863284"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ea typeface="+mn-ea"/>
              </a:rPr>
              <a:t>3.2 </a:t>
            </a:r>
            <a:r>
              <a:rPr lang="zh-CN" altLang="en-US" sz="3200" b="1" dirty="0">
                <a:solidFill>
                  <a:schemeClr val="accent5">
                    <a:lumMod val="50000"/>
                  </a:schemeClr>
                </a:solidFill>
                <a:latin typeface="+mn-lt"/>
                <a:ea typeface="+mn-ea"/>
              </a:rPr>
              <a:t>仿真工具栏</a:t>
            </a:r>
            <a:endParaRPr lang="zh-CN" altLang="zh-CN" sz="3200" b="1" dirty="0">
              <a:solidFill>
                <a:schemeClr val="accent5">
                  <a:lumMod val="50000"/>
                </a:schemeClr>
              </a:solidFill>
              <a:latin typeface="+mn-lt"/>
              <a:ea typeface="+mn-ea"/>
            </a:endParaRPr>
          </a:p>
        </p:txBody>
      </p:sp>
      <p:sp>
        <p:nvSpPr>
          <p:cNvPr id="60422" name="矩形 9"/>
          <p:cNvSpPr>
            <a:spLocks noChangeArrowheads="1"/>
          </p:cNvSpPr>
          <p:nvPr/>
        </p:nvSpPr>
        <p:spPr bwMode="auto">
          <a:xfrm>
            <a:off x="1315461" y="1673658"/>
            <a:ext cx="9248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a:t>       </a:t>
            </a:r>
            <a:r>
              <a:rPr lang="zh-CN" altLang="zh-CN" sz="2400"/>
              <a:t>仿真工具栏（</a:t>
            </a:r>
            <a:r>
              <a:rPr lang="en-US" altLang="zh-CN" sz="2400"/>
              <a:t>Simulation Toolbar</a:t>
            </a:r>
            <a:r>
              <a:rPr lang="zh-CN" altLang="zh-CN" sz="2400"/>
              <a:t>）提供了仿真和分析电路的快捷工具按钮，包括运行、暂停、停止和活动分析功能按钮。</a:t>
            </a:r>
            <a:endParaRPr lang="zh-CN" altLang="en-US" sz="2400"/>
          </a:p>
        </p:txBody>
      </p:sp>
      <p:pic>
        <p:nvPicPr>
          <p:cNvPr id="60423" name="Picture 3" descr="3-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986" y="3577070"/>
            <a:ext cx="614045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625128"/>
      </p:ext>
    </p:extLst>
  </p:cSld>
  <p:clrMapOvr>
    <a:masterClrMapping/>
  </p:clrMapOvr>
  <p:transition spd="med">
    <p:pull/>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76039" y="980574"/>
            <a:ext cx="2956259" cy="584775"/>
          </a:xfrm>
          <a:prstGeom prst="rect">
            <a:avLst/>
          </a:prstGeom>
        </p:spPr>
        <p:txBody>
          <a:bodyPr wrap="none">
            <a:spAutoFit/>
          </a:bodyPr>
          <a:lstStyle/>
          <a:p>
            <a:pPr fontAlgn="auto" hangingPunct="0">
              <a:spcBef>
                <a:spcPts val="0"/>
              </a:spcBef>
              <a:spcAft>
                <a:spcPts val="0"/>
              </a:spcAft>
              <a:defRPr/>
            </a:pPr>
            <a:r>
              <a:rPr lang="en-US" altLang="zh-CN" sz="3200" b="1" dirty="0" smtClean="0">
                <a:solidFill>
                  <a:schemeClr val="accent5">
                    <a:lumMod val="50000"/>
                  </a:schemeClr>
                </a:solidFill>
                <a:latin typeface="+mn-lt"/>
              </a:rPr>
              <a:t>3</a:t>
            </a:r>
            <a:r>
              <a:rPr lang="en-US" altLang="zh-CN" sz="3200" b="1" dirty="0" smtClean="0">
                <a:solidFill>
                  <a:schemeClr val="accent5">
                    <a:lumMod val="50000"/>
                  </a:schemeClr>
                </a:solidFill>
                <a:latin typeface="+mn-lt"/>
                <a:ea typeface="+mn-ea"/>
              </a:rPr>
              <a:t>.3  </a:t>
            </a:r>
            <a:r>
              <a:rPr lang="zh-CN" altLang="en-US" sz="3200" b="1" dirty="0" smtClean="0">
                <a:solidFill>
                  <a:schemeClr val="accent5">
                    <a:lumMod val="50000"/>
                  </a:schemeClr>
                </a:solidFill>
                <a:latin typeface="+mn-lt"/>
                <a:ea typeface="+mn-ea"/>
              </a:rPr>
              <a:t>探针</a:t>
            </a:r>
            <a:r>
              <a:rPr lang="zh-CN" altLang="en-US" sz="3200" b="1" dirty="0">
                <a:solidFill>
                  <a:schemeClr val="accent5">
                    <a:lumMod val="50000"/>
                  </a:schemeClr>
                </a:solidFill>
                <a:latin typeface="+mn-lt"/>
                <a:ea typeface="+mn-ea"/>
              </a:rPr>
              <a:t>工具栏</a:t>
            </a:r>
            <a:endParaRPr lang="zh-CN" altLang="zh-CN" sz="3200" b="1" dirty="0">
              <a:solidFill>
                <a:schemeClr val="accent5">
                  <a:lumMod val="50000"/>
                </a:schemeClr>
              </a:solidFill>
              <a:latin typeface="+mn-lt"/>
              <a:ea typeface="+mn-ea"/>
            </a:endParaRPr>
          </a:p>
        </p:txBody>
      </p:sp>
      <p:sp>
        <p:nvSpPr>
          <p:cNvPr id="61446" name="矩形 9"/>
          <p:cNvSpPr>
            <a:spLocks noChangeArrowheads="1"/>
          </p:cNvSpPr>
          <p:nvPr/>
        </p:nvSpPr>
        <p:spPr bwMode="auto">
          <a:xfrm>
            <a:off x="1246188" y="1702047"/>
            <a:ext cx="9248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400" dirty="0"/>
              <a:t>包含了在设计电路时放置各种探针的按钮，还能对探针进行设置。</a:t>
            </a:r>
            <a:endParaRPr lang="zh-CN" altLang="en-US" sz="2400" dirty="0"/>
          </a:p>
        </p:txBody>
      </p:sp>
      <p:pic>
        <p:nvPicPr>
          <p:cNvPr id="61447" name="Picture 2" descr="3-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298" y="2516941"/>
            <a:ext cx="3057525"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17531"/>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New Build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smtClean="0"/>
        </a:defPPr>
      </a:lstStyle>
    </a:txDef>
  </a:objectDefaults>
  <a:extraClrSchemeLst/>
  <a:extLst>
    <a:ext uri="{05A4C25C-085E-4340-85A3-A5531E510DB2}">
      <thm15:themeFamily xmlns:thm15="http://schemas.microsoft.com/office/thememl/2012/main" name="New Building.potx" id="{34256739-3EA3-477E-8A61-4CD59C797094}" vid="{5630D77B-3004-4211-BE2A-2CF076A633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 Building</Template>
  <TotalTime>8794</TotalTime>
  <Words>7483</Words>
  <Application>Microsoft Office PowerPoint</Application>
  <PresentationFormat>宽屏</PresentationFormat>
  <Paragraphs>497</Paragraphs>
  <Slides>133</Slides>
  <Notes>16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133</vt:i4>
      </vt:variant>
    </vt:vector>
  </HeadingPairs>
  <TitlesOfParts>
    <vt:vector size="146" baseType="lpstr">
      <vt:lpstr>黑体</vt:lpstr>
      <vt:lpstr>华文楷体</vt:lpstr>
      <vt:lpstr>楷体</vt:lpstr>
      <vt:lpstr>宋体</vt:lpstr>
      <vt:lpstr>微软雅黑</vt:lpstr>
      <vt:lpstr>Arial</vt:lpstr>
      <vt:lpstr>Calibri</vt:lpstr>
      <vt:lpstr>Calibri Light</vt:lpstr>
      <vt:lpstr>Times New Roman</vt:lpstr>
      <vt:lpstr>Verdana</vt:lpstr>
      <vt:lpstr>Wingdings</vt:lpstr>
      <vt:lpstr>New Building</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1.测量结果显示区：显示相对应测量结果</vt:lpstr>
      <vt:lpstr>PowerPoint 演示文稿</vt:lpstr>
      <vt:lpstr>1. 波形选择：三种波形作为输出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参考书目</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Jingmeng Liu</dc:creator>
  <cp:lastModifiedBy>ljm</cp:lastModifiedBy>
  <cp:revision>1071</cp:revision>
  <cp:lastPrinted>2018-03-08T08:42:22Z</cp:lastPrinted>
  <dcterms:created xsi:type="dcterms:W3CDTF">2016-03-01T08:03:14Z</dcterms:created>
  <dcterms:modified xsi:type="dcterms:W3CDTF">2018-03-12T13:39:18Z</dcterms:modified>
</cp:coreProperties>
</file>